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20"/>
  </p:notesMasterIdLst>
  <p:sldIdLst>
    <p:sldId id="490" r:id="rId5"/>
    <p:sldId id="450" r:id="rId6"/>
    <p:sldId id="343" r:id="rId7"/>
    <p:sldId id="384" r:id="rId8"/>
    <p:sldId id="387" r:id="rId9"/>
    <p:sldId id="290" r:id="rId10"/>
    <p:sldId id="491" r:id="rId11"/>
    <p:sldId id="304" r:id="rId12"/>
    <p:sldId id="492" r:id="rId13"/>
    <p:sldId id="493" r:id="rId14"/>
    <p:sldId id="494" r:id="rId15"/>
    <p:sldId id="495" r:id="rId16"/>
    <p:sldId id="385" r:id="rId17"/>
    <p:sldId id="396" r:id="rId18"/>
    <p:sldId id="468" r:id="rId19"/>
  </p:sldIdLst>
  <p:sldSz cx="12192000" cy="6858000"/>
  <p:notesSz cx="6858000" cy="9144000"/>
  <p:embeddedFontLst>
    <p:embeddedFont>
      <p:font typeface="Avenir Next World" panose="020B0503020202020204" pitchFamily="34" charset="0"/>
      <p:regular r:id="rId21"/>
      <p:bold r:id="rId22"/>
      <p:italic r:id="rId23"/>
      <p:boldItalic r:id="rId24"/>
    </p:embeddedFont>
    <p:embeddedFont>
      <p:font typeface="Avenir Next World Demi" panose="020B0703020202020204" pitchFamily="34" charset="0"/>
      <p:bold r:id="rId25"/>
      <p:boldItalic r:id="rId26"/>
    </p:embeddedFont>
    <p:embeddedFont>
      <p:font typeface="Avenir Next World Thin" panose="020B0303020202020204" pitchFamily="34" charset="0"/>
      <p:regular r:id="rId27"/>
      <p: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Effra" panose="020B0603020203020204" pitchFamily="34" charset="0"/>
      <p:regular r:id="rId33"/>
      <p:bold r:id="rId34"/>
      <p:italic r:id="rId35"/>
      <p:boldItalic r:id="rId36"/>
    </p:embeddedFont>
    <p:embeddedFont>
      <p:font typeface="Effra Light" panose="020B0403020203020204" pitchFamily="34" charset="0"/>
      <p:regular r:id="rId37"/>
      <p:italic r:id="rId38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165" autoAdjust="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aniego, Paola" userId="dd7f2f13-e23e-436c-a799-7c39c2daa840" providerId="ADAL" clId="{B8FD86EC-8023-4CDE-B187-620AF7169DBD}"/>
    <pc:docChg chg="modSld">
      <pc:chgData name="Samaniego, Paola" userId="dd7f2f13-e23e-436c-a799-7c39c2daa840" providerId="ADAL" clId="{B8FD86EC-8023-4CDE-B187-620AF7169DBD}" dt="2023-12-29T16:10:47.358" v="1" actId="403"/>
      <pc:docMkLst>
        <pc:docMk/>
      </pc:docMkLst>
      <pc:sldChg chg="modSp mod">
        <pc:chgData name="Samaniego, Paola" userId="dd7f2f13-e23e-436c-a799-7c39c2daa840" providerId="ADAL" clId="{B8FD86EC-8023-4CDE-B187-620AF7169DBD}" dt="2023-12-29T16:10:47.358" v="1" actId="403"/>
        <pc:sldMkLst>
          <pc:docMk/>
          <pc:sldMk cId="1472915279" sldId="387"/>
        </pc:sldMkLst>
        <pc:graphicFrameChg chg="modGraphic">
          <ac:chgData name="Samaniego, Paola" userId="dd7f2f13-e23e-436c-a799-7c39c2daa840" providerId="ADAL" clId="{B8FD86EC-8023-4CDE-B187-620AF7169DBD}" dt="2023-12-29T16:10:47.358" v="1" actId="403"/>
          <ac:graphicFrameMkLst>
            <pc:docMk/>
            <pc:sldMk cId="1472915279" sldId="387"/>
            <ac:graphicFrameMk id="9" creationId="{5DC8B312-AF35-4EDC-82F2-150C7D4209BE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A81120-9759-472D-AD02-928847D6B5EB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7D07B97E-7914-4A91-B50A-E8E993D36063}">
      <dgm:prSet phldrT="[Text]" phldr="1"/>
      <dgm:spPr/>
      <dgm:t>
        <a:bodyPr/>
        <a:lstStyle/>
        <a:p>
          <a:endParaRPr lang="es-PE" dirty="0"/>
        </a:p>
      </dgm:t>
    </dgm:pt>
    <dgm:pt modelId="{89E73833-34B2-4121-9795-844895145F0B}" type="sibTrans" cxnId="{9AB14B93-D38C-45BF-8F86-150402259120}">
      <dgm:prSet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PE"/>
        </a:p>
      </dgm:t>
    </dgm:pt>
    <dgm:pt modelId="{F7E12288-48AE-48FF-9DD9-6241EA7A1129}" type="parTrans" cxnId="{9AB14B93-D38C-45BF-8F86-150402259120}">
      <dgm:prSet/>
      <dgm:spPr/>
      <dgm:t>
        <a:bodyPr/>
        <a:lstStyle/>
        <a:p>
          <a:endParaRPr lang="es-PE"/>
        </a:p>
      </dgm:t>
    </dgm:pt>
    <dgm:pt modelId="{D2C7806D-5361-454D-8D86-D8024ECA5928}" type="pres">
      <dgm:prSet presAssocID="{78A81120-9759-472D-AD02-928847D6B5EB}" presName="Name0" presStyleCnt="0">
        <dgm:presLayoutVars>
          <dgm:chMax val="7"/>
          <dgm:chPref val="7"/>
          <dgm:dir/>
        </dgm:presLayoutVars>
      </dgm:prSet>
      <dgm:spPr/>
    </dgm:pt>
    <dgm:pt modelId="{ACD3892C-9878-49CC-AD5A-DBFC9E77E36A}" type="pres">
      <dgm:prSet presAssocID="{78A81120-9759-472D-AD02-928847D6B5EB}" presName="Name1" presStyleCnt="0"/>
      <dgm:spPr/>
    </dgm:pt>
    <dgm:pt modelId="{90978CDE-192A-4B33-8032-54851DF27E18}" type="pres">
      <dgm:prSet presAssocID="{89E73833-34B2-4121-9795-844895145F0B}" presName="picture_1" presStyleCnt="0"/>
      <dgm:spPr/>
    </dgm:pt>
    <dgm:pt modelId="{244020F1-A11C-4067-8DD3-4E5E92B0E437}" type="pres">
      <dgm:prSet presAssocID="{89E73833-34B2-4121-9795-844895145F0B}" presName="pictureRepeatNode" presStyleLbl="alignImgPlace1" presStyleIdx="0" presStyleCnt="1" custScaleX="133333" custScaleY="133333" custLinFactNeighborX="12082" custLinFactNeighborY="-479"/>
      <dgm:spPr/>
    </dgm:pt>
    <dgm:pt modelId="{1B20ED16-DFEB-4C9A-A94E-7A1406333A70}" type="pres">
      <dgm:prSet presAssocID="{7D07B97E-7914-4A91-B50A-E8E993D36063}" presName="text_1" presStyleLbl="node1" presStyleIdx="0" presStyleCnt="0" custLinFactX="-90062" custLinFactY="32750" custLinFactNeighborX="-100000" custLinFactNeighborY="100000">
        <dgm:presLayoutVars>
          <dgm:bulletEnabled val="1"/>
        </dgm:presLayoutVars>
      </dgm:prSet>
      <dgm:spPr/>
    </dgm:pt>
  </dgm:ptLst>
  <dgm:cxnLst>
    <dgm:cxn modelId="{3592848A-C1EE-4045-99C5-E0FE26620035}" type="presOf" srcId="{78A81120-9759-472D-AD02-928847D6B5EB}" destId="{D2C7806D-5361-454D-8D86-D8024ECA5928}" srcOrd="0" destOrd="0" presId="urn:microsoft.com/office/officeart/2008/layout/CircularPictureCallout"/>
    <dgm:cxn modelId="{9AB14B93-D38C-45BF-8F86-150402259120}" srcId="{78A81120-9759-472D-AD02-928847D6B5EB}" destId="{7D07B97E-7914-4A91-B50A-E8E993D36063}" srcOrd="0" destOrd="0" parTransId="{F7E12288-48AE-48FF-9DD9-6241EA7A1129}" sibTransId="{89E73833-34B2-4121-9795-844895145F0B}"/>
    <dgm:cxn modelId="{747B7CA2-5814-41BE-B822-7B1B15D1B458}" type="presOf" srcId="{7D07B97E-7914-4A91-B50A-E8E993D36063}" destId="{1B20ED16-DFEB-4C9A-A94E-7A1406333A70}" srcOrd="0" destOrd="0" presId="urn:microsoft.com/office/officeart/2008/layout/CircularPictureCallout"/>
    <dgm:cxn modelId="{850CD0CF-83DE-45DA-8888-DDB3554A12A0}" type="presOf" srcId="{89E73833-34B2-4121-9795-844895145F0B}" destId="{244020F1-A11C-4067-8DD3-4E5E92B0E437}" srcOrd="0" destOrd="0" presId="urn:microsoft.com/office/officeart/2008/layout/CircularPictureCallout"/>
    <dgm:cxn modelId="{F2979EE7-7176-4795-8374-30954981AD7F}" type="presParOf" srcId="{D2C7806D-5361-454D-8D86-D8024ECA5928}" destId="{ACD3892C-9878-49CC-AD5A-DBFC9E77E36A}" srcOrd="0" destOrd="0" presId="urn:microsoft.com/office/officeart/2008/layout/CircularPictureCallout"/>
    <dgm:cxn modelId="{5561DED4-AAAB-4F87-A144-7BCEB340A839}" type="presParOf" srcId="{ACD3892C-9878-49CC-AD5A-DBFC9E77E36A}" destId="{90978CDE-192A-4B33-8032-54851DF27E18}" srcOrd="0" destOrd="0" presId="urn:microsoft.com/office/officeart/2008/layout/CircularPictureCallout"/>
    <dgm:cxn modelId="{935B35D4-21D0-4DB3-A479-213F7B61A0D0}" type="presParOf" srcId="{90978CDE-192A-4B33-8032-54851DF27E18}" destId="{244020F1-A11C-4067-8DD3-4E5E92B0E437}" srcOrd="0" destOrd="0" presId="urn:microsoft.com/office/officeart/2008/layout/CircularPictureCallout"/>
    <dgm:cxn modelId="{0FC38F8D-603B-4C5F-B7C2-559A6E639314}" type="presParOf" srcId="{ACD3892C-9878-49CC-AD5A-DBFC9E77E36A}" destId="{1B20ED16-DFEB-4C9A-A94E-7A1406333A70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4020F1-A11C-4067-8DD3-4E5E92B0E437}">
      <dsp:nvSpPr>
        <dsp:cNvPr id="0" name=""/>
        <dsp:cNvSpPr/>
      </dsp:nvSpPr>
      <dsp:spPr>
        <a:xfrm>
          <a:off x="903232" y="0"/>
          <a:ext cx="2651753" cy="2651753"/>
        </a:xfrm>
        <a:prstGeom prst="ellipse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20ED16-DFEB-4C9A-A94E-7A1406333A70}">
      <dsp:nvSpPr>
        <dsp:cNvPr id="0" name=""/>
        <dsp:cNvSpPr/>
      </dsp:nvSpPr>
      <dsp:spPr>
        <a:xfrm>
          <a:off x="0" y="1995449"/>
          <a:ext cx="1272844" cy="65631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3200" kern="1200" dirty="0"/>
        </a:p>
      </dsp:txBody>
      <dsp:txXfrm>
        <a:off x="0" y="1995449"/>
        <a:ext cx="1272844" cy="656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5D17D-FD7A-4E2B-9211-28FF2279A4B5}" type="datetimeFigureOut">
              <a:rPr lang="es-PE" smtClean="0"/>
              <a:t>29/12/2023</a:t>
            </a:fld>
            <a:endParaRPr lang="es-P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C8C07-F838-4D9E-8DF1-55C394CA48FA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0103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4144DD-0FF9-46BA-8E8D-C8412D7750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5950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4144DD-0FF9-46BA-8E8D-C8412D7750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58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th"/>
              <a:t>9 พฤศจิกายน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721036-882B-7948-8734-521EC9923D6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847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th"/>
              <a:t>9 พฤศจิกายน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721036-882B-7948-8734-521EC9923D6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188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E424F079-DCC5-41EC-A910-77D3F6267F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3990" y="1954153"/>
            <a:ext cx="9140031" cy="494944"/>
          </a:xfrm>
          <a:prstGeom prst="rect">
            <a:avLst/>
          </a:prstGeom>
        </p:spPr>
        <p:txBody>
          <a:bodyPr wrap="square" lIns="0" tIns="0" rIns="0" bIns="182880" anchor="b">
            <a:spAutoFit/>
          </a:bodyPr>
          <a:lstStyle>
            <a:lvl1pPr>
              <a:defRPr kumimoji="0" lang="en-US" sz="1833" b="0" i="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cs typeface="Avenir Next World Demi" panose="020B0703020202020204" pitchFamily="34" charset="0"/>
              </a:defRPr>
            </a:lvl1pPr>
            <a:lvl2pPr>
              <a:defRPr lang="en-US" sz="2400" smtClean="0"/>
            </a:lvl2pPr>
            <a:lvl3pPr>
              <a:defRPr lang="en-US" sz="2000" smtClean="0"/>
            </a:lvl3pPr>
            <a:lvl4pPr>
              <a:defRPr lang="en-US" sz="1800" smtClean="0"/>
            </a:lvl4pPr>
            <a:lvl5pPr>
              <a:defRPr lang="en-US" sz="1800"/>
            </a:lvl5pPr>
          </a:lstStyle>
          <a:p>
            <a:pPr marR="0" lvl="0" fontAlgn="auto">
              <a:lnSpc>
                <a:spcPct val="110000"/>
              </a:lnSpc>
              <a:spcAft>
                <a:spcPts val="0"/>
              </a:spcAft>
              <a:buClrTx/>
              <a:buSzTx/>
              <a:tabLst/>
            </a:pPr>
            <a:r>
              <a:rPr lang="en-US"/>
              <a:t>Eyebrow (optional)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9499397-516C-4916-BDD8-79EC82759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3990" y="2458411"/>
            <a:ext cx="11002698" cy="2136483"/>
          </a:xfrm>
        </p:spPr>
        <p:txBody>
          <a:bodyPr wrap="square" lIns="0" bIns="0" anchor="b">
            <a:spAutoFit/>
          </a:bodyPr>
          <a:lstStyle>
            <a:lvl1pPr>
              <a:defRPr sz="7333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Presentation title goes here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2FD86D0B-F6DA-42B3-88F2-0A2A5FD7D0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990" y="4604206"/>
            <a:ext cx="11002698" cy="395942"/>
          </a:xfrm>
          <a:prstGeom prst="rect">
            <a:avLst/>
          </a:prstGeom>
        </p:spPr>
        <p:txBody>
          <a:bodyPr wrap="square" lIns="0" tIns="36576" rIns="0" bIns="0">
            <a:spAutoFit/>
          </a:bodyPr>
          <a:lstStyle>
            <a:lvl1pPr>
              <a:spcBef>
                <a:spcPts val="0"/>
              </a:spcBef>
              <a:defRPr kumimoji="0" lang="en-US" sz="2333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venir Next World Demi" panose="020B0703020202020204" pitchFamily="34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/>
              <a:t>Subtitle goes here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3EF6CBD-2492-460C-A159-130D0060A6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90" y="5930567"/>
            <a:ext cx="5382948" cy="205121"/>
          </a:xfrm>
          <a:prstGeom prst="rect">
            <a:avLst/>
          </a:prstGeom>
        </p:spPr>
        <p:txBody>
          <a:bodyPr vert="horz" wrap="square" lIns="0" tIns="0" rIns="137160" bIns="0" rtlCol="0" anchor="b">
            <a:spAutoFit/>
          </a:bodyPr>
          <a:lstStyle>
            <a:lvl1pPr>
              <a:defRPr kumimoji="0" lang="en-US" sz="1333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 World"/>
              </a:defRPr>
            </a:lvl1pPr>
          </a:lstStyle>
          <a:p>
            <a:pPr marR="0" lvl="0" fontAlgn="auto">
              <a:spcBef>
                <a:spcPts val="5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Month 20XX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2D32CC87-DEC8-4E1B-95F5-37D3A0B0F8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990" y="6176255"/>
            <a:ext cx="5382948" cy="205121"/>
          </a:xfrm>
          <a:prstGeom prst="rect">
            <a:avLst/>
          </a:prstGeom>
        </p:spPr>
        <p:txBody>
          <a:bodyPr vert="horz" wrap="square" lIns="0" tIns="0" rIns="137160" bIns="0" rtlCol="0" anchor="b">
            <a:spAutoFit/>
          </a:bodyPr>
          <a:lstStyle>
            <a:lvl1pPr>
              <a:defRPr kumimoji="0" lang="en-US" sz="1333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 World"/>
              </a:defRPr>
            </a:lvl1pPr>
          </a:lstStyle>
          <a:p>
            <a:pPr marR="0" lvl="0" fontAlgn="auto">
              <a:spcBef>
                <a:spcPts val="5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First, Last Name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565F55E-088B-4ED0-A650-99752ADA8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0340" y="474266"/>
            <a:ext cx="2151062" cy="5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885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Symbo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necklet&#10;&#10;Description automatically generated">
            <a:extLst>
              <a:ext uri="{FF2B5EF4-FFF2-40B4-BE49-F238E27FC236}">
                <a16:creationId xmlns:a16="http://schemas.microsoft.com/office/drawing/2014/main" id="{7CA47CE1-63E6-4D90-8AFF-264AAF3D23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09" b="-343"/>
          <a:stretch/>
        </p:blipFill>
        <p:spPr>
          <a:xfrm>
            <a:off x="595313" y="1199869"/>
            <a:ext cx="3970075" cy="447544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00A4319-66F3-4E8E-87E3-8B0650E0C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5053" y="2323043"/>
            <a:ext cx="5861635" cy="1685077"/>
          </a:xfrm>
        </p:spPr>
        <p:txBody>
          <a:bodyPr wrap="square" anchor="b">
            <a:spAutoFit/>
          </a:bodyPr>
          <a:lstStyle>
            <a:lvl1pPr>
              <a:defRPr sz="6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Divider slide title goes here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C20CCCE-CBB9-47BE-BBA6-82A5FD35B0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35053" y="4008119"/>
            <a:ext cx="5861635" cy="392864"/>
          </a:xfrm>
          <a:prstGeom prst="rect">
            <a:avLst/>
          </a:prstGeom>
        </p:spPr>
        <p:txBody>
          <a:bodyPr wrap="square" lIns="0" tIns="109728" rIns="0" bIns="0">
            <a:spAutoFit/>
          </a:bodyPr>
          <a:lstStyle>
            <a:lvl1pPr>
              <a:defRPr kumimoji="0" lang="en-US" sz="1833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venir Next World Demi" panose="020B0703020202020204" pitchFamily="34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319623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CFDC9-03EC-4780-AB22-9216CFC2E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goes here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33D455FD-A842-4F0A-B110-15F878D21A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90" y="6135688"/>
            <a:ext cx="9140031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75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3AA71-DC14-482F-BF0B-9FA6773CAA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Distributor Compliance Presentation - June 2023 - Public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7A68E-66D8-41DA-8586-9A8F841AF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1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CFDC9-03EC-4780-AB22-9216CFC2E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goes here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BA0DE0-4B25-43B8-8E6F-74C3405808D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661" y="723900"/>
            <a:ext cx="11003027" cy="323165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>
              <a:defRPr lang="en-US" sz="1500" b="0" dirty="0">
                <a:solidFill>
                  <a:schemeClr val="bg2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C66FB32-FD41-4B94-94D3-5FFF730D989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90" y="6135688"/>
            <a:ext cx="9140031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75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85F74B-6A97-4B13-B2AD-5ABEF471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Distributor Compliance Presentation - June 2023 - 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13E39-A678-4E9B-92AB-F73802BF5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18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CFDC9-03EC-4780-AB22-9216CFC2E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goes here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A7E73C6-7BDC-4FF8-8260-60A5A06A97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661" y="723900"/>
            <a:ext cx="11003027" cy="323165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>
              <a:defRPr lang="en-US" sz="1500" b="0" dirty="0">
                <a:solidFill>
                  <a:schemeClr val="bg2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FB9248-9E03-4DB4-9487-2EF5EDB2444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3990" y="1270000"/>
            <a:ext cx="11001375" cy="47266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E24ACBF-A882-423B-9E39-69BB908A20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90" y="6135688"/>
            <a:ext cx="9140031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75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85F74B-6A97-4B13-B2AD-5ABEF471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Distributor Compliance Presentation - June 2023 - 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13E39-A678-4E9B-92AB-F73802BF5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84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CFDC9-03EC-4780-AB22-9216CFC2E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goes here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2B251F1-F4E9-49A1-9EE2-347BF4FB02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661" y="723900"/>
            <a:ext cx="11003027" cy="323165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>
              <a:defRPr lang="en-US" sz="1500" b="0" dirty="0">
                <a:solidFill>
                  <a:schemeClr val="bg2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0C9A53-68FD-4349-9D24-5D90DD2075A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3990" y="1270000"/>
            <a:ext cx="5382948" cy="47266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E6699927-DD70-4280-95DF-BBCE937CF25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13076" y="1270000"/>
            <a:ext cx="5382948" cy="47266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099D7625-1E43-489A-B784-CA53391B4B0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90" y="6135688"/>
            <a:ext cx="9140031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75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85F74B-6A97-4B13-B2AD-5ABEF471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Distributor Compliance Presentation - June 2023 - 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13E39-A678-4E9B-92AB-F73802BF5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82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CFDC9-03EC-4780-AB22-9216CFC2E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goes here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0D8D5D26-AE04-4CFB-B6D8-963F84EF16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661" y="723900"/>
            <a:ext cx="11003027" cy="323165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>
              <a:defRPr lang="en-US" sz="1500" b="0" dirty="0">
                <a:solidFill>
                  <a:schemeClr val="bg2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09504B-86F3-42DF-8BC7-C509620292D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93990" y="1270000"/>
            <a:ext cx="3507052" cy="47266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850B7DD3-3932-4C6C-8E75-2FE25CB1EEF8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45782" y="1270000"/>
            <a:ext cx="3507052" cy="47266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9560ED45-5E5D-4885-ADF5-5F669AD6649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89636" y="1270000"/>
            <a:ext cx="3507052" cy="47266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93A936A7-D74D-4854-9AC1-14E85A55F1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90" y="6135688"/>
            <a:ext cx="9140031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75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85F74B-6A97-4B13-B2AD-5ABEF471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Distributor Compliance Presentation - June 2023 - 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13E39-A678-4E9B-92AB-F73802BF5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67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CFDC9-03EC-4780-AB22-9216CFC2E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goes here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D2994C3-A9C6-4A4E-8646-CFF3867EB1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661" y="723900"/>
            <a:ext cx="11002348" cy="323165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>
              <a:defRPr lang="en-US" sz="1500" b="0" dirty="0">
                <a:solidFill>
                  <a:schemeClr val="bg2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C473A0-9F20-4315-B72A-F180085EE626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93990" y="1270000"/>
            <a:ext cx="2570427" cy="47266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59C0DE62-8BD8-458B-9C21-881D155577C9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3402542" y="1270000"/>
            <a:ext cx="2570427" cy="47266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FBFD5CDD-9F29-4F19-8191-612B6FFE740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213740" y="1270000"/>
            <a:ext cx="2570427" cy="47266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DFFB632D-C69A-4E39-B5D5-BC4D8091DF06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9022292" y="1270000"/>
            <a:ext cx="2570427" cy="47266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625EACB-B378-456D-9903-869517A484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90" y="6135688"/>
            <a:ext cx="9140031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75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85F74B-6A97-4B13-B2AD-5ABEF471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Distributor Compliance Presentation - June 2023 - 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13E39-A678-4E9B-92AB-F73802BF5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25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CFDC9-03EC-4780-AB22-9216CFC2E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goes here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76F2DA43-D372-40E8-A987-A415368D3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661" y="723900"/>
            <a:ext cx="11003027" cy="323165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>
              <a:defRPr lang="en-US" sz="1500" b="0" dirty="0">
                <a:solidFill>
                  <a:schemeClr val="bg2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731AA7-6E87-4585-B9D9-3467AF895F4D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93990" y="1270000"/>
            <a:ext cx="1993635" cy="4728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AA4CEC55-5292-4DD7-AAD1-1DB16A7F18F3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2846256" y="1270000"/>
            <a:ext cx="1993635" cy="4728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62A79AC4-E55B-4918-838B-4C12DCD85C00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098522" y="1270000"/>
            <a:ext cx="1993635" cy="4728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383DC99B-BED4-48DA-974D-5F649A3BA760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7350788" y="1270000"/>
            <a:ext cx="1993635" cy="4728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9AE92587-CB57-4F6E-8EA2-83E3A87E9706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9603053" y="1270000"/>
            <a:ext cx="1993635" cy="4728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4A20A63E-F6ED-4441-9562-588AC72CAE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90" y="6135688"/>
            <a:ext cx="9140031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75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85F74B-6A97-4B13-B2AD-5ABEF471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Distributor Compliance Presentation - June 2023 - 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13E39-A678-4E9B-92AB-F73802BF5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87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Intr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511D169-AB00-49FF-8B6F-87C2B0E15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goes here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A65FF94-E781-48C0-B148-F427E4E193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661" y="723900"/>
            <a:ext cx="11003027" cy="323165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>
              <a:defRPr lang="en-US" sz="1500" b="0" dirty="0">
                <a:solidFill>
                  <a:schemeClr val="bg2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85116EF4-EDE2-4985-AFAE-ECA4F0D6CE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1229" y="1291820"/>
            <a:ext cx="10988220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>
              <a:defRPr lang="en-US" sz="2000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This introductory text can be two lines; they should not be separate paragraphs. </a:t>
            </a:r>
            <a:br>
              <a:rPr lang="en-US"/>
            </a:br>
            <a:r>
              <a:rPr lang="en-US"/>
              <a:t>Avoid the space between by using a soft return (shift + enter) to force the next line.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26AB7FE1-6C7A-4C21-9B51-6E7245BA6A00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93990" y="2035848"/>
            <a:ext cx="5382948" cy="3960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3A8BDD4B-851B-4205-A741-6DC9A1A707B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13076" y="2035848"/>
            <a:ext cx="5382948" cy="3960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152F3929-56F5-4811-A752-3F16A1AC72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90" y="6135688"/>
            <a:ext cx="9140031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75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85F74B-6A97-4B13-B2AD-5ABEF471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Distributor Compliance Presentation - June 2023 - 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13E39-A678-4E9B-92AB-F73802BF5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44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CFDC9-03EC-4780-AB22-9216CFC2E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goes here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7BE20E7-9375-4D7A-8D4F-0DD771956F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661" y="723900"/>
            <a:ext cx="11003027" cy="323165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>
              <a:defRPr lang="en-US" sz="1500" b="0" dirty="0">
                <a:solidFill>
                  <a:schemeClr val="bg2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85116EF4-EDE2-4985-AFAE-ECA4F0D6CE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990" y="1270000"/>
            <a:ext cx="5382948" cy="46166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>
              <a:defRPr lang="en-US" sz="3000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1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C62DCBC9-EEBB-4199-B0ED-EBC52C39BB9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93990" y="1860140"/>
            <a:ext cx="5382948" cy="41365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D157D37-8433-4C93-9DFE-D01B2D5A24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13741" y="1270000"/>
            <a:ext cx="5382283" cy="46166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>
              <a:defRPr lang="en-US" sz="3000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2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0D1E525E-DDE1-4359-B3A8-D5C7C25AA31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13076" y="1860140"/>
            <a:ext cx="5382948" cy="41365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D9E9D70-AD2E-4ADC-BE5E-A4A35D514D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90" y="6135688"/>
            <a:ext cx="9140031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75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85F74B-6A97-4B13-B2AD-5ABEF471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Distributor Compliance Presentation - June 2023 - 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13E39-A678-4E9B-92AB-F73802BF5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62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Electric Blue">
    <p:bg>
      <p:bgPr>
        <a:solidFill>
          <a:srgbClr val="1010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34025816-B6AD-4295-9516-A131E09942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3990" y="1954153"/>
            <a:ext cx="9129448" cy="494944"/>
          </a:xfrm>
          <a:prstGeom prst="rect">
            <a:avLst/>
          </a:prstGeom>
        </p:spPr>
        <p:txBody>
          <a:bodyPr wrap="square" lIns="0" tIns="0" rIns="0" bIns="182880" anchor="b">
            <a:spAutoFit/>
          </a:bodyPr>
          <a:lstStyle>
            <a:lvl1pPr>
              <a:defRPr kumimoji="0" lang="en-US" sz="1833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venir Next World Demi" panose="020B0703020202020204" pitchFamily="34" charset="0"/>
              </a:defRPr>
            </a:lvl1pPr>
            <a:lvl2pPr>
              <a:defRPr lang="en-US" sz="2400" smtClean="0"/>
            </a:lvl2pPr>
            <a:lvl3pPr>
              <a:defRPr lang="en-US" sz="2000" smtClean="0"/>
            </a:lvl3pPr>
            <a:lvl4pPr>
              <a:defRPr lang="en-US" sz="1800" smtClean="0"/>
            </a:lvl4pPr>
            <a:lvl5pPr>
              <a:defRPr lang="en-US" sz="1800"/>
            </a:lvl5pPr>
          </a:lstStyle>
          <a:p>
            <a:pPr marR="0" lvl="0" fontAlgn="auto">
              <a:lnSpc>
                <a:spcPct val="110000"/>
              </a:lnSpc>
              <a:spcAft>
                <a:spcPts val="0"/>
              </a:spcAft>
              <a:buClrTx/>
              <a:buSzTx/>
              <a:tabLst/>
            </a:pPr>
            <a:r>
              <a:rPr lang="en-US"/>
              <a:t>Eyebrow (optional)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CC30C94-9D0D-4B7E-85A1-82AEC08E96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3990" y="2458411"/>
            <a:ext cx="11002697" cy="2136483"/>
          </a:xfrm>
        </p:spPr>
        <p:txBody>
          <a:bodyPr wrap="square" lIns="0" bIns="0" anchor="b">
            <a:spAutoFit/>
          </a:bodyPr>
          <a:lstStyle>
            <a:lvl1pPr>
              <a:defRPr sz="7333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Presentation title goes here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6AFA93CD-B938-4662-B20E-40FBB0A637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991" y="4604206"/>
            <a:ext cx="11002697" cy="395942"/>
          </a:xfrm>
          <a:prstGeom prst="rect">
            <a:avLst/>
          </a:prstGeom>
        </p:spPr>
        <p:txBody>
          <a:bodyPr wrap="square" lIns="0" tIns="36576" rIns="0" bIns="0">
            <a:spAutoFit/>
          </a:bodyPr>
          <a:lstStyle>
            <a:lvl1pPr>
              <a:spcBef>
                <a:spcPts val="0"/>
              </a:spcBef>
              <a:defRPr kumimoji="0" lang="en-US" sz="2333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venir Next World Demi" panose="020B0703020202020204" pitchFamily="34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/>
              <a:t>Subtitle goes here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4C8C313-CD27-4AAA-AAC1-F5E00C2B1C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91" y="5930567"/>
            <a:ext cx="5393530" cy="205121"/>
          </a:xfrm>
          <a:prstGeom prst="rect">
            <a:avLst/>
          </a:prstGeom>
        </p:spPr>
        <p:txBody>
          <a:bodyPr vert="horz" wrap="square" lIns="0" tIns="0" rIns="137160" bIns="0" rtlCol="0" anchor="b">
            <a:spAutoFit/>
          </a:bodyPr>
          <a:lstStyle>
            <a:lvl1pPr>
              <a:defRPr kumimoji="0" lang="en-US" sz="1333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World"/>
              </a:defRPr>
            </a:lvl1pPr>
          </a:lstStyle>
          <a:p>
            <a:pPr marR="0" lvl="0" fontAlgn="auto">
              <a:spcBef>
                <a:spcPts val="5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Month 20XX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1C400979-FBB2-4A8B-9B9D-E15997BC32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588" y="6176255"/>
            <a:ext cx="5393531" cy="205121"/>
          </a:xfrm>
          <a:prstGeom prst="rect">
            <a:avLst/>
          </a:prstGeom>
        </p:spPr>
        <p:txBody>
          <a:bodyPr vert="horz" wrap="square" lIns="0" tIns="0" rIns="137160" bIns="0" rtlCol="0" anchor="b">
            <a:spAutoFit/>
          </a:bodyPr>
          <a:lstStyle>
            <a:lvl1pPr>
              <a:defRPr kumimoji="0" lang="en-US" sz="1333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World"/>
              </a:defRPr>
            </a:lvl1pPr>
          </a:lstStyle>
          <a:p>
            <a:pPr marR="0" lvl="0" fontAlgn="auto">
              <a:spcBef>
                <a:spcPts val="5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First, Last Name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96920F4-5BB1-448D-81A2-D5145C147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0340" y="474266"/>
            <a:ext cx="2151062" cy="5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26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CFDC9-03EC-4780-AB22-9216CFC2E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goes here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0D8D5D26-AE04-4CFB-B6D8-963F84EF16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661" y="723900"/>
            <a:ext cx="11003027" cy="323165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>
              <a:defRPr lang="en-US" sz="1500" b="0" dirty="0">
                <a:solidFill>
                  <a:schemeClr val="bg2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85116EF4-EDE2-4985-AFAE-ECA4F0D6CE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990" y="1270000"/>
            <a:ext cx="3509698" cy="4616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>
              <a:defRPr lang="en-US" sz="3000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09504B-86F3-42DF-8BC7-C509620292D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93990" y="1860141"/>
            <a:ext cx="3507052" cy="41365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D157D37-8433-4C93-9DFE-D01B2D5A24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40491" y="1270000"/>
            <a:ext cx="3512344" cy="4616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>
              <a:defRPr lang="en-US" sz="3000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2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850B7DD3-3932-4C6C-8E75-2FE25CB1EEF8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45782" y="1860141"/>
            <a:ext cx="3507052" cy="41365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19C1C6D2-B908-4D86-B250-B4B5BC34D0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89637" y="1270000"/>
            <a:ext cx="3506387" cy="4616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>
              <a:defRPr lang="en-US" sz="3000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3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9560ED45-5E5D-4885-ADF5-5F669AD6649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89636" y="1860141"/>
            <a:ext cx="3507052" cy="41365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93A936A7-D74D-4854-9AC1-14E85A55F1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90" y="6135688"/>
            <a:ext cx="9140031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75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85F74B-6A97-4B13-B2AD-5ABEF471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Distributor Compliance Presentation - June 2023 - 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13E39-A678-4E9B-92AB-F73802BF5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495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 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CFDC9-03EC-4780-AB22-9216CFC2E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goes here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D2994C3-A9C6-4A4E-8646-CFF3867EB1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661" y="723900"/>
            <a:ext cx="11002348" cy="323165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>
              <a:defRPr lang="en-US" sz="1500" b="0" dirty="0">
                <a:solidFill>
                  <a:schemeClr val="bg2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85116EF4-EDE2-4985-AFAE-ECA4F0D6CE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990" y="1270000"/>
            <a:ext cx="2576775" cy="46166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>
              <a:defRPr lang="en-US" sz="3000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C473A0-9F20-4315-B72A-F180085EE626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93990" y="1860141"/>
            <a:ext cx="2570427" cy="41365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D157D37-8433-4C93-9DFE-D01B2D5A24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9313" y="1270000"/>
            <a:ext cx="2587625" cy="46166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>
              <a:defRPr lang="en-US" sz="3000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2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59C0DE62-8BD8-458B-9C21-881D155577C9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3402542" y="1860141"/>
            <a:ext cx="2570427" cy="41365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19C1C6D2-B908-4D86-B250-B4B5BC34D0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5486" y="1270000"/>
            <a:ext cx="2563495" cy="46166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>
              <a:defRPr lang="en-US" sz="3000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3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FBFD5CDD-9F29-4F19-8191-612B6FFE740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213740" y="1860141"/>
            <a:ext cx="2570427" cy="41365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7EAD4356-5C7A-4DED-9C22-4445F77CF0F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28987" y="1270000"/>
            <a:ext cx="2567037" cy="46166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>
              <a:defRPr lang="en-US" sz="3000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4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DFFB632D-C69A-4E39-B5D5-BC4D8091DF06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9022292" y="1860141"/>
            <a:ext cx="2570427" cy="41365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625EACB-B378-456D-9903-869517A484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90" y="6135688"/>
            <a:ext cx="9140031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75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85F74B-6A97-4B13-B2AD-5ABEF471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Distributor Compliance Presentation - June 2023 - 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13E39-A678-4E9B-92AB-F73802BF5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75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 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CFDC9-03EC-4780-AB22-9216CFC2E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goes here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76F2DA43-D372-40E8-A987-A415368D3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661" y="723900"/>
            <a:ext cx="11003027" cy="323165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>
              <a:defRPr lang="en-US" sz="1500" b="0" dirty="0">
                <a:solidFill>
                  <a:schemeClr val="bg2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85116EF4-EDE2-4985-AFAE-ECA4F0D6CE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991" y="1270000"/>
            <a:ext cx="1994743" cy="41043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>
              <a:defRPr lang="en-US" sz="2667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731AA7-6E87-4585-B9D9-3467AF895F4D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93990" y="1808843"/>
            <a:ext cx="1993635" cy="418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D157D37-8433-4C93-9DFE-D01B2D5A24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45979" y="1275034"/>
            <a:ext cx="1994743" cy="41043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>
              <a:defRPr lang="en-US" sz="2667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2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AA4CEC55-5292-4DD7-AAD1-1DB16A7F18F3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2846256" y="1808843"/>
            <a:ext cx="1993635" cy="418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19C1C6D2-B908-4D86-B250-B4B5BC34D0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97968" y="1270000"/>
            <a:ext cx="1994743" cy="41043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>
              <a:defRPr lang="en-US" sz="2667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3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62A79AC4-E55B-4918-838B-4C12DCD85C00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098522" y="1808843"/>
            <a:ext cx="1993635" cy="418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7EAD4356-5C7A-4DED-9C22-4445F77CF0F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49956" y="1270000"/>
            <a:ext cx="1994743" cy="41043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>
              <a:defRPr lang="en-US" sz="2667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4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383DC99B-BED4-48DA-974D-5F649A3BA760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7350788" y="1808843"/>
            <a:ext cx="1993635" cy="418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2E15390-C11C-428F-AD2A-A6D9CDF3DDE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01944" y="1270000"/>
            <a:ext cx="1994743" cy="41043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>
              <a:defRPr lang="en-US" sz="2667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5</a:t>
            </a:r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9AE92587-CB57-4F6E-8EA2-83E3A87E9706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9603053" y="1808843"/>
            <a:ext cx="1993635" cy="418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4A20A63E-F6ED-4441-9562-588AC72CAE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90" y="6135688"/>
            <a:ext cx="9140031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75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85F74B-6A97-4B13-B2AD-5ABEF471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Distributor Compliance Presentation - June 2023 - 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13E39-A678-4E9B-92AB-F73802BF5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5522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CFDC9-03EC-4780-AB22-9216CFC2E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goes here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242DD897-A227-4EE6-B0BE-ABBA9BFD58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661" y="723900"/>
            <a:ext cx="11003027" cy="323165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>
              <a:defRPr lang="en-US" sz="1500" b="0" dirty="0">
                <a:solidFill>
                  <a:schemeClr val="bg2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85116EF4-EDE2-4985-AFAE-ECA4F0D6CE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990" y="1280514"/>
            <a:ext cx="5381625" cy="50398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>
              <a:defRPr lang="en-US" sz="3000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BE374B-D885-4C34-BB8B-7886C7C0AAB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93990" y="1912938"/>
            <a:ext cx="5382948" cy="16258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5F3A83D-93CE-4976-8A1E-1FD341BFB9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3990" y="3740217"/>
            <a:ext cx="5381625" cy="50398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>
              <a:defRPr lang="en-US" sz="3000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2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00ADD461-7177-47D6-BB90-DD0982C41E6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93990" y="4370833"/>
            <a:ext cx="5382948" cy="16258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D157D37-8433-4C93-9DFE-D01B2D5A24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13741" y="1280514"/>
            <a:ext cx="5381625" cy="50398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>
              <a:defRPr lang="en-US" sz="3000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3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1F4736F1-5251-4DEB-B321-274285E1D2B4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13740" y="1912938"/>
            <a:ext cx="5382948" cy="16258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0F78D82-049B-4225-B6B2-3C963C967B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3741" y="3740217"/>
            <a:ext cx="5381625" cy="50398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>
              <a:defRPr lang="en-US" sz="3000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4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283462C5-37B9-4807-9A98-C046BF428456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13740" y="4370833"/>
            <a:ext cx="5382948" cy="16258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418ACE11-13AA-43E4-B0E2-3369156338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90" y="6135688"/>
            <a:ext cx="9140031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75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85F74B-6A97-4B13-B2AD-5ABEF471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Distributor Compliance Presentation - June 2023 - 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13E39-A678-4E9B-92AB-F73802BF5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06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tems with Featur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CFDC9-03EC-4780-AB22-9216CFC2E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goes here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6A552AA7-5EEF-44FE-BC86-324CE6243E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661" y="723900"/>
            <a:ext cx="11003027" cy="323165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>
              <a:defRPr lang="en-US" sz="1500" b="0" dirty="0">
                <a:solidFill>
                  <a:schemeClr val="bg2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85116EF4-EDE2-4985-AFAE-ECA4F0D6CE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990" y="1702288"/>
            <a:ext cx="5382948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>
              <a:defRPr lang="en-US" sz="3000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1 Lorem ipsum </a:t>
            </a:r>
            <a:br>
              <a:rPr lang="en-US"/>
            </a:br>
            <a:r>
              <a:rPr lang="en-US"/>
              <a:t>dolor sit </a:t>
            </a:r>
            <a:r>
              <a:rPr lang="en-US" err="1"/>
              <a:t>amet</a:t>
            </a:r>
            <a:r>
              <a:rPr lang="en-US"/>
              <a:t>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210BC1-0EF7-4E0D-B180-D97A6B3A3ED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3991" y="2750176"/>
            <a:ext cx="5372364" cy="64972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Enter text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5F3A83D-93CE-4976-8A1E-1FD341BFB9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3990" y="4094968"/>
            <a:ext cx="5382948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>
              <a:defRPr lang="en-US" sz="3000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2 Lorem ipsum </a:t>
            </a:r>
            <a:br>
              <a:rPr lang="en-US"/>
            </a:br>
            <a:r>
              <a:rPr lang="en-US"/>
              <a:t>dolor sit </a:t>
            </a:r>
            <a:r>
              <a:rPr lang="en-US" err="1"/>
              <a:t>amet</a:t>
            </a:r>
            <a:r>
              <a:rPr lang="en-US"/>
              <a:t> 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0294A288-1C96-4F4A-857E-7950F444158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3991" y="5151120"/>
            <a:ext cx="5372364" cy="64972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Enter text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D157D37-8433-4C93-9DFE-D01B2D5A24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23003" y="1702288"/>
            <a:ext cx="5373020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>
              <a:defRPr lang="en-US" sz="3000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3 Lorem ipsum </a:t>
            </a:r>
            <a:br>
              <a:rPr lang="en-US"/>
            </a:br>
            <a:r>
              <a:rPr lang="en-US"/>
              <a:t>dolor sit </a:t>
            </a:r>
            <a:r>
              <a:rPr lang="en-US" err="1"/>
              <a:t>amet</a:t>
            </a:r>
            <a:r>
              <a:rPr lang="en-US"/>
              <a:t> 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25D1C507-ACA1-48D9-9CA9-C01A7444401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24324" y="2750176"/>
            <a:ext cx="5372364" cy="64972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Enter text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0F78D82-049B-4225-B6B2-3C963C967B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23003" y="4094968"/>
            <a:ext cx="5373020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>
              <a:defRPr lang="en-US" sz="3000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4 Lorem ipsum </a:t>
            </a:r>
            <a:br>
              <a:rPr lang="en-US"/>
            </a:br>
            <a:r>
              <a:rPr lang="en-US"/>
              <a:t>dolor sit </a:t>
            </a:r>
            <a:r>
              <a:rPr lang="en-US" err="1"/>
              <a:t>amet</a:t>
            </a:r>
            <a:r>
              <a:rPr lang="en-US"/>
              <a:t> 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2BD8E753-9439-484D-A881-CA6DF8EC29E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24324" y="5151120"/>
            <a:ext cx="5372364" cy="64972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Enter text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8943AD6C-88A1-4D6C-B6AD-35A3DF3F76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90" y="6135688"/>
            <a:ext cx="9140031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75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85F74B-6A97-4B13-B2AD-5ABEF471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Distributor Compliance Presentation - June 2023 - 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13E39-A678-4E9B-92AB-F73802BF5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10F4379-3C3D-4449-9729-A61F86FBE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79438" y="3681186"/>
            <a:ext cx="3639344" cy="0"/>
          </a:xfrm>
          <a:prstGeom prst="line">
            <a:avLst/>
          </a:prstGeom>
          <a:ln w="31750" cap="rnd">
            <a:solidFill>
              <a:srgbClr val="100FEB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5B4805-9C3D-49F6-8AC2-C36D26BA0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207126" y="3681186"/>
            <a:ext cx="3639344" cy="0"/>
          </a:xfrm>
          <a:prstGeom prst="line">
            <a:avLst/>
          </a:prstGeom>
          <a:ln w="31750" cap="rnd">
            <a:solidFill>
              <a:srgbClr val="100FEB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726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CFDC9-03EC-4780-AB22-9216CFC2E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goes here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644BFC4-FBC2-42E2-8D7A-A09C397FC6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661" y="723900"/>
            <a:ext cx="11003027" cy="323165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>
              <a:defRPr lang="en-US" sz="1500" b="0" dirty="0">
                <a:solidFill>
                  <a:schemeClr val="bg2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85116EF4-EDE2-4985-AFAE-ECA4F0D6CE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990" y="1280514"/>
            <a:ext cx="3509698" cy="50398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>
              <a:defRPr lang="en-US" sz="3000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C099C6-940D-49FB-BD68-E7B3F9EB75B2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93990" y="1912974"/>
            <a:ext cx="3509698" cy="1625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D157D37-8433-4C93-9DFE-D01B2D5A24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40525" y="1280514"/>
            <a:ext cx="3520246" cy="50398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>
              <a:defRPr lang="en-US" sz="3000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2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8F7D259D-C489-4C8B-952D-658D9F68F90D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4339993" y="1912974"/>
            <a:ext cx="3509698" cy="1625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B2EAF52-FAB7-4467-A133-97EC1BE850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5777" y="1280514"/>
            <a:ext cx="3520247" cy="50398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>
              <a:defRPr lang="en-US" sz="3000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3</a:t>
            </a:r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E5DF430A-D376-42C7-B715-364A3D13084D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8087651" y="1912974"/>
            <a:ext cx="3509698" cy="1625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5F3A83D-93CE-4976-8A1E-1FD341BFB9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3990" y="3740217"/>
            <a:ext cx="3509698" cy="50398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>
              <a:defRPr lang="en-US" sz="3000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4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33360856-EEBC-45CA-A9D0-BC9DE73605F3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593990" y="4372515"/>
            <a:ext cx="3509698" cy="1625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0F78D82-049B-4225-B6B2-3C963C967B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0490" y="3740217"/>
            <a:ext cx="3512344" cy="50398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>
              <a:defRPr lang="en-US" sz="3000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5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FB52A3B1-D374-419E-9FE3-D3CBC81E6B7D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4339993" y="4372515"/>
            <a:ext cx="3509698" cy="1625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FCC978F0-6D58-4472-ABF1-7A27052A926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86817" y="3740217"/>
            <a:ext cx="3509207" cy="50398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>
              <a:defRPr lang="en-US" sz="3000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6</a:t>
            </a:r>
          </a:p>
        </p:txBody>
      </p:sp>
      <p:sp>
        <p:nvSpPr>
          <p:cNvPr id="27" name="Content Placeholder 5">
            <a:extLst>
              <a:ext uri="{FF2B5EF4-FFF2-40B4-BE49-F238E27FC236}">
                <a16:creationId xmlns:a16="http://schemas.microsoft.com/office/drawing/2014/main" id="{D6B5E360-0940-4FA1-99A8-14428F1BD280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8087651" y="4372515"/>
            <a:ext cx="3509698" cy="1625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B0BB9CE8-314F-4B47-864B-E57BC54DE7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90" y="6135688"/>
            <a:ext cx="9140031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75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13E39-A678-4E9B-92AB-F73802BF5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85F74B-6A97-4B13-B2AD-5ABEF471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Distributor Compliance Presentation - June 2023 - Public</a:t>
            </a:r>
          </a:p>
        </p:txBody>
      </p:sp>
    </p:spTree>
    <p:extLst>
      <p:ext uri="{BB962C8B-B14F-4D97-AF65-F5344CB8AC3E}">
        <p14:creationId xmlns:p14="http://schemas.microsoft.com/office/powerpoint/2010/main" val="9337742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Right Anchore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DBF674-95B9-41B9-9C26-240117AF9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13740" y="-1"/>
            <a:ext cx="5978260" cy="6135688"/>
          </a:xfrm>
          <a:prstGeom prst="rect">
            <a:avLst/>
          </a:prstGeom>
          <a:solidFill>
            <a:srgbClr val="C0C0C0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dirty="0"/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0DA8DE7-3F8D-4C09-94CF-3FDDC344C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goes here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6991225-F359-45DD-843A-08F2AE2280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661" y="723900"/>
            <a:ext cx="5383277" cy="323165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>
              <a:defRPr lang="en-US" sz="1500" b="0" dirty="0">
                <a:solidFill>
                  <a:schemeClr val="bg2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A4E921-B332-46FC-BE33-BF16153BC5D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93991" y="1270001"/>
            <a:ext cx="5372364" cy="4728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9CE7F4D9-56D6-412C-BBAC-D53DCD3CA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90" y="6135688"/>
            <a:ext cx="9140031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75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69FB9-F826-4F73-A8F7-4A5503B6A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Distributor Compliance Presentation - June 2023 - 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CE35CB-2423-4891-AD8A-A1DCB52CC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0397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Left Anchore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DBF674-95B9-41B9-9C26-240117AF9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270000"/>
            <a:ext cx="4103688" cy="4865687"/>
          </a:xfrm>
          <a:prstGeom prst="rect">
            <a:avLst/>
          </a:prstGeom>
          <a:solidFill>
            <a:srgbClr val="C0C0C0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dirty="0"/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0DA8DE7-3F8D-4C09-94CF-3FDDC344C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goes here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6991225-F359-45DD-843A-08F2AE2280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661" y="723900"/>
            <a:ext cx="5383277" cy="323165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>
              <a:defRPr lang="en-US" sz="1500" b="0" dirty="0">
                <a:solidFill>
                  <a:schemeClr val="bg2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A4E921-B332-46FC-BE33-BF16153BC5D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340491" y="1270001"/>
            <a:ext cx="7244950" cy="4728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9CE7F4D9-56D6-412C-BBAC-D53DCD3CA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90" y="6135688"/>
            <a:ext cx="9140031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75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69FB9-F826-4F73-A8F7-4A5503B6A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Distributor Compliance Presentation - June 2023 - 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CE35CB-2423-4891-AD8A-A1DCB52CC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851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Floatin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DBF674-95B9-41B9-9C26-240117AF9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13741" y="232834"/>
            <a:ext cx="5748074" cy="5801083"/>
          </a:xfrm>
          <a:prstGeom prst="rect">
            <a:avLst/>
          </a:prstGeom>
          <a:solidFill>
            <a:srgbClr val="C0C0C0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dirty="0"/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0DA8DE7-3F8D-4C09-94CF-3FDDC344C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goes here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6991225-F359-45DD-843A-08F2AE2280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661" y="723900"/>
            <a:ext cx="5383277" cy="323165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>
              <a:defRPr lang="en-US" sz="1500" b="0" dirty="0">
                <a:solidFill>
                  <a:schemeClr val="bg2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A4E921-B332-46FC-BE33-BF16153BC5D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93991" y="1270001"/>
            <a:ext cx="5372364" cy="4728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9CE7F4D9-56D6-412C-BBAC-D53DCD3CA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90" y="6135688"/>
            <a:ext cx="9140031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75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69FB9-F826-4F73-A8F7-4A5503B6A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Distributor Compliance Presentation - June 2023 - 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CE35CB-2423-4891-AD8A-A1DCB52CC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37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ircul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DBF674-95B9-41B9-9C26-240117AF9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25648" y="654642"/>
            <a:ext cx="5497193" cy="5403996"/>
          </a:xfrm>
          <a:prstGeom prst="ellipse">
            <a:avLst/>
          </a:prstGeom>
          <a:solidFill>
            <a:srgbClr val="C0C0C0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dirty="0"/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4ED90FA-9059-4A06-9E7A-4B1A162773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goes here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D160304-570D-4E4C-B151-EEF8C1FC33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662" y="723900"/>
            <a:ext cx="5383277" cy="323165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>
              <a:defRPr lang="en-US" sz="1500" b="0" dirty="0">
                <a:solidFill>
                  <a:schemeClr val="bg2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DC5BB8FC-5DD8-4825-A2EB-1344AF5B156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93991" y="1270001"/>
            <a:ext cx="5372364" cy="4728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AC3E647-3758-4D64-9F7D-E97097388A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90" y="6135688"/>
            <a:ext cx="9140031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75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69FB9-F826-4F73-A8F7-4A5503B6A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Distributor Compliance Presentation - June 2023 - 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CE35CB-2423-4891-AD8A-A1DCB52CC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09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9513A8-D1F9-4212-9A7D-92BD32CC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C0C0C0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dirty="0"/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F58FEE-FA72-412F-9D6C-FB8F948546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341" y="1936152"/>
            <a:ext cx="7262179" cy="522259"/>
          </a:xfrm>
          <a:prstGeom prst="rect">
            <a:avLst/>
          </a:prstGeom>
        </p:spPr>
        <p:txBody>
          <a:bodyPr wrap="square" lIns="0" tIns="0" rIns="0" bIns="237744" anchor="b">
            <a:spAutoFit/>
          </a:bodyPr>
          <a:lstStyle>
            <a:lvl1pPr>
              <a:defRPr kumimoji="0" lang="en-US" sz="1667" b="0" i="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cs typeface="Avenir Next World Demi" panose="020B0703020202020204" pitchFamily="34" charset="0"/>
              </a:defRPr>
            </a:lvl1pPr>
            <a:lvl2pPr>
              <a:defRPr lang="en-US" sz="2400" smtClean="0"/>
            </a:lvl2pPr>
            <a:lvl3pPr>
              <a:defRPr lang="en-US" sz="2000" smtClean="0"/>
            </a:lvl3pPr>
            <a:lvl4pPr>
              <a:defRPr lang="en-US" sz="1800" smtClean="0"/>
            </a:lvl4pPr>
            <a:lvl5pPr>
              <a:defRPr lang="en-US" sz="1800"/>
            </a:lvl5pPr>
          </a:lstStyle>
          <a:p>
            <a:pPr marR="0" lvl="0" fontAlgn="auto">
              <a:lnSpc>
                <a:spcPct val="110000"/>
              </a:lnSpc>
              <a:spcAft>
                <a:spcPts val="0"/>
              </a:spcAft>
              <a:buClrTx/>
              <a:buSzTx/>
              <a:tabLst/>
            </a:pPr>
            <a:r>
              <a:rPr lang="en-US"/>
              <a:t>Eyebrow (optional)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17C2046-3418-42F0-AAC2-384A248A38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592" y="2458411"/>
            <a:ext cx="7262179" cy="1685077"/>
          </a:xfrm>
        </p:spPr>
        <p:txBody>
          <a:bodyPr wrap="square" anchor="b">
            <a:spAutoFit/>
          </a:bodyPr>
          <a:lstStyle>
            <a:lvl1pPr>
              <a:defRPr sz="6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Presentation title goes here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2BEB2D7-1E1A-4414-8D86-5B35D528D4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8592" y="4143487"/>
            <a:ext cx="7263978" cy="363176"/>
          </a:xfrm>
          <a:prstGeom prst="rect">
            <a:avLst/>
          </a:prstGeom>
        </p:spPr>
        <p:txBody>
          <a:bodyPr wrap="square" lIns="0" tIns="54864" rIns="0" bIns="0">
            <a:spAutoFit/>
          </a:bodyPr>
          <a:lstStyle>
            <a:lvl1pPr>
              <a:defRPr kumimoji="0" lang="en-US" sz="20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venir Next World Demi" panose="020B0703020202020204" pitchFamily="34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/>
              <a:t>Subtitle goes here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668AAC2-9C72-4D3A-B1C1-072ECEAA95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8592" y="5925500"/>
            <a:ext cx="5388929" cy="20512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kumimoji="0" lang="en-US" sz="1333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defRPr>
            </a:lvl1pPr>
          </a:lstStyle>
          <a:p>
            <a:pPr marR="0" lvl="0" fontAlgn="auto">
              <a:spcBef>
                <a:spcPts val="5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Month 20XX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8591D896-8485-4B88-9BC0-3A6EBABDCC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8592" y="6176629"/>
            <a:ext cx="5388929" cy="20512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kumimoji="0" lang="en-US" sz="1333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defRPr>
            </a:lvl1pPr>
          </a:lstStyle>
          <a:p>
            <a:pPr marR="0" lvl="0" fontAlgn="auto">
              <a:spcBef>
                <a:spcPts val="5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First, Last Name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25D8DEC-6577-44D5-814C-FF407BF6AB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0340" y="474266"/>
            <a:ext cx="2151062" cy="5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1952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eader and Right Anchore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DBF674-95B9-41B9-9C26-240117AF9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13740" y="-1"/>
            <a:ext cx="5978260" cy="6135688"/>
          </a:xfrm>
          <a:prstGeom prst="rect">
            <a:avLst/>
          </a:prstGeom>
          <a:solidFill>
            <a:srgbClr val="C0C0C0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dirty="0"/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0DA8DE7-3F8D-4C09-94CF-3FDDC344C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goes here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6991225-F359-45DD-843A-08F2AE2280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661" y="723900"/>
            <a:ext cx="5383277" cy="323165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>
              <a:defRPr lang="en-US" sz="1500" b="0" dirty="0">
                <a:solidFill>
                  <a:schemeClr val="bg2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4087C4-FD94-4115-BEE2-5A92A13467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4244" y="1270001"/>
            <a:ext cx="5372693" cy="50398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>
              <a:defRPr lang="en-US" sz="3000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A4E921-B332-46FC-BE33-BF16153BC5D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93991" y="1902460"/>
            <a:ext cx="5372364" cy="40958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9CE7F4D9-56D6-412C-BBAC-D53DCD3CA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90" y="6135688"/>
            <a:ext cx="9140031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75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69FB9-F826-4F73-A8F7-4A5503B6A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Distributor Compliance Presentation - June 2023 - 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CE35CB-2423-4891-AD8A-A1DCB52CC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585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eader and Left Anchore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DBF674-95B9-41B9-9C26-240117AF9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270000"/>
            <a:ext cx="4103688" cy="4865687"/>
          </a:xfrm>
          <a:prstGeom prst="rect">
            <a:avLst/>
          </a:prstGeom>
          <a:solidFill>
            <a:srgbClr val="C0C0C0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dirty="0"/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0DA8DE7-3F8D-4C09-94CF-3FDDC344C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goes here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6991225-F359-45DD-843A-08F2AE2280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661" y="723900"/>
            <a:ext cx="5383277" cy="323165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>
              <a:defRPr lang="en-US" sz="1500" b="0" dirty="0">
                <a:solidFill>
                  <a:schemeClr val="bg2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4087C4-FD94-4115-BEE2-5A92A13467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50630" y="1270001"/>
            <a:ext cx="7245394" cy="50398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>
              <a:defRPr lang="en-US" sz="3000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A4E921-B332-46FC-BE33-BF16153BC5D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340491" y="1902460"/>
            <a:ext cx="7244950" cy="40958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9CE7F4D9-56D6-412C-BBAC-D53DCD3CA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90" y="6135688"/>
            <a:ext cx="9140031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75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69FB9-F826-4F73-A8F7-4A5503B6A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Distributor Compliance Presentation - June 2023 - 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CE35CB-2423-4891-AD8A-A1DCB52CC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4701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eader and Floatin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DBF674-95B9-41B9-9C26-240117AF9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13741" y="232834"/>
            <a:ext cx="5748074" cy="5801083"/>
          </a:xfrm>
          <a:prstGeom prst="rect">
            <a:avLst/>
          </a:prstGeom>
          <a:solidFill>
            <a:srgbClr val="C0C0C0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dirty="0"/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0DA8DE7-3F8D-4C09-94CF-3FDDC344C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goes here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6991225-F359-45DD-843A-08F2AE2280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661" y="723900"/>
            <a:ext cx="5383277" cy="323165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>
              <a:defRPr lang="en-US" sz="1500" b="0" dirty="0">
                <a:solidFill>
                  <a:schemeClr val="bg2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4087C4-FD94-4115-BEE2-5A92A13467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4244" y="1270001"/>
            <a:ext cx="5372693" cy="50398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>
              <a:defRPr lang="en-US" sz="3000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A4E921-B332-46FC-BE33-BF16153BC5D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93991" y="1902460"/>
            <a:ext cx="5372364" cy="40958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9CE7F4D9-56D6-412C-BBAC-D53DCD3CA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90" y="6135688"/>
            <a:ext cx="9140031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75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69FB9-F826-4F73-A8F7-4A5503B6A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Distributor Compliance Presentation - June 2023 - 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CE35CB-2423-4891-AD8A-A1DCB52CC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604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eader and Circul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DBF674-95B9-41B9-9C26-240117AF9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25648" y="654642"/>
            <a:ext cx="5497193" cy="5403996"/>
          </a:xfrm>
          <a:prstGeom prst="ellipse">
            <a:avLst/>
          </a:prstGeom>
          <a:solidFill>
            <a:srgbClr val="C0C0C0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dirty="0"/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4ED90FA-9059-4A06-9E7A-4B1A162773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goes here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D160304-570D-4E4C-B151-EEF8C1FC33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662" y="723900"/>
            <a:ext cx="5383277" cy="323165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>
              <a:defRPr lang="en-US" sz="1500" b="0" dirty="0">
                <a:solidFill>
                  <a:schemeClr val="bg2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4087C4-FD94-4115-BEE2-5A92A13467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4244" y="1270001"/>
            <a:ext cx="5372693" cy="50398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>
              <a:defRPr lang="en-US" sz="3000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1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DC5BB8FC-5DD8-4825-A2EB-1344AF5B156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93991" y="1902460"/>
            <a:ext cx="5372364" cy="40958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AC3E647-3758-4D64-9F7D-E97097388A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90" y="6135688"/>
            <a:ext cx="9140031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75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69FB9-F826-4F73-A8F7-4A5503B6A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Distributor Compliance Presentation - June 2023 - 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CE35CB-2423-4891-AD8A-A1DCB52CC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182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CFDC9-03EC-4780-AB22-9216CFC2E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goes here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BA0DE0-4B25-43B8-8E6F-74C3405808D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661" y="723900"/>
            <a:ext cx="11003027" cy="323165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>
              <a:defRPr lang="en-US" sz="1500" b="0" dirty="0">
                <a:solidFill>
                  <a:schemeClr val="bg2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85F74B-6A97-4B13-B2AD-5ABEF471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Distributor Compliance Presentation - June 2023 - Public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C66FB32-FD41-4B94-94D3-5FFF730D9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90" y="6135688"/>
            <a:ext cx="9140031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75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13E39-A678-4E9B-92AB-F73802BF5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1CBB990-BDF1-48A7-8AFA-F45FFB2834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270000"/>
            <a:ext cx="12192000" cy="4864365"/>
          </a:xfrm>
          <a:solidFill>
            <a:srgbClr val="C0C0C0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329338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F20A47-3BC9-4F59-A585-3553FF87E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C0C0"/>
          </a:solidFill>
        </p:spPr>
        <p:txBody>
          <a:bodyPr vert="horz" lIns="0" tIns="45720" rIns="0" bIns="45720" rtlCol="0" anchor="ctr">
            <a:noAutofit/>
          </a:bodyPr>
          <a:lstStyle>
            <a:lvl1pPr>
              <a:defRPr lang="en-US" dirty="0"/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3C04704A-B770-4324-A065-D1CEA87457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90" y="6135688"/>
            <a:ext cx="9140031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750" b="0" dirty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0063E23-9DCD-4E1F-9368-6179F34ED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Distributor Compliance Presentation - June 2023 - 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F370F-4517-4A23-8C61-7CE12876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D0300D1-3F1C-4290-A0D1-7CD19DBD990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C46D9E4-F787-4704-91C2-37610DA6E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28502" y="6329634"/>
            <a:ext cx="1168186" cy="19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4042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45F5D4A-81FC-4B5C-A812-BC5A9003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90" y="6135688"/>
            <a:ext cx="9140031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750" b="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5F995F-18A6-40E9-AA03-2CE8EF7AA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Distributor Compliance Presentation - June 2023 - Public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060F6B-F49E-483C-9EDB-15F56DC97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446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2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Distributor Compliance Presentation - June 2023 - Public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000" y="350520"/>
            <a:ext cx="11430000" cy="318613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330854"/>
            <a:ext cx="5713237" cy="4686300"/>
          </a:xfrm>
        </p:spPr>
        <p:txBody>
          <a:bodyPr rIns="18288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2"/>
          </p:nvPr>
        </p:nvSpPr>
        <p:spPr>
          <a:xfrm>
            <a:off x="6094236" y="1330854"/>
            <a:ext cx="5716764" cy="4686300"/>
          </a:xfrm>
        </p:spPr>
        <p:txBody>
          <a:bodyPr rIns="18288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1700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2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Distributor Compliance Presentation - June 2023 - Public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000" y="350520"/>
            <a:ext cx="11430000" cy="318613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330854"/>
            <a:ext cx="5713237" cy="4686300"/>
          </a:xfrm>
        </p:spPr>
        <p:txBody>
          <a:bodyPr rIns="18288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2"/>
          </p:nvPr>
        </p:nvSpPr>
        <p:spPr>
          <a:xfrm>
            <a:off x="6094236" y="1330854"/>
            <a:ext cx="5716764" cy="4686300"/>
          </a:xfrm>
        </p:spPr>
        <p:txBody>
          <a:bodyPr rIns="18288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5952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2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Distributor Compliance Presentation - June 2023 - Public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000" y="350520"/>
            <a:ext cx="11430000" cy="318613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330854"/>
            <a:ext cx="5713237" cy="4686300"/>
          </a:xfrm>
        </p:spPr>
        <p:txBody>
          <a:bodyPr rIns="18288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2"/>
          </p:nvPr>
        </p:nvSpPr>
        <p:spPr>
          <a:xfrm>
            <a:off x="6094236" y="1330854"/>
            <a:ext cx="5716764" cy="4686300"/>
          </a:xfrm>
        </p:spPr>
        <p:txBody>
          <a:bodyPr rIns="18288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40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5C7975-1D30-442F-8793-CD1DEC192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4EF8EC2-F0CF-4406-A4C8-E6C6A9990B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341" y="1936152"/>
            <a:ext cx="7262179" cy="522259"/>
          </a:xfrm>
          <a:prstGeom prst="rect">
            <a:avLst/>
          </a:prstGeom>
        </p:spPr>
        <p:txBody>
          <a:bodyPr wrap="square" lIns="0" tIns="0" rIns="0" bIns="237744" anchor="b">
            <a:spAutoFit/>
          </a:bodyPr>
          <a:lstStyle>
            <a:lvl1pPr>
              <a:defRPr kumimoji="0" lang="en-US" sz="1667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venir Next World Demi" panose="020B0703020202020204" pitchFamily="34" charset="0"/>
              </a:defRPr>
            </a:lvl1pPr>
            <a:lvl2pPr>
              <a:defRPr lang="en-US" sz="2400" smtClean="0"/>
            </a:lvl2pPr>
            <a:lvl3pPr>
              <a:defRPr lang="en-US" sz="2000" smtClean="0"/>
            </a:lvl3pPr>
            <a:lvl4pPr>
              <a:defRPr lang="en-US" sz="1800" smtClean="0"/>
            </a:lvl4pPr>
            <a:lvl5pPr>
              <a:defRPr lang="en-US" sz="1800"/>
            </a:lvl5pPr>
          </a:lstStyle>
          <a:p>
            <a:pPr marR="0" lvl="0" fontAlgn="auto">
              <a:lnSpc>
                <a:spcPct val="110000"/>
              </a:lnSpc>
              <a:spcAft>
                <a:spcPts val="0"/>
              </a:spcAft>
              <a:buClrTx/>
              <a:buSzTx/>
              <a:tabLst/>
            </a:pPr>
            <a:r>
              <a:rPr lang="en-US"/>
              <a:t>Eyebrow (optional)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3715E20-7A8E-4FC9-B74A-C40D5F5E4A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592" y="2458411"/>
            <a:ext cx="7262179" cy="1685077"/>
          </a:xfrm>
        </p:spPr>
        <p:txBody>
          <a:bodyPr wrap="square" anchor="b">
            <a:spAutoFit/>
          </a:bodyPr>
          <a:lstStyle>
            <a:lvl1pPr>
              <a:defRPr sz="6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Presentation title goes here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FFBF2B1-1BC2-49C7-8BEA-269234430B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8592" y="4143487"/>
            <a:ext cx="7263978" cy="363176"/>
          </a:xfrm>
          <a:prstGeom prst="rect">
            <a:avLst/>
          </a:prstGeom>
        </p:spPr>
        <p:txBody>
          <a:bodyPr wrap="square" lIns="0" tIns="54864" rIns="0" bIns="0">
            <a:spAutoFit/>
          </a:bodyPr>
          <a:lstStyle>
            <a:lvl1pPr>
              <a:defRPr kumimoji="0" lang="en-US" sz="2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venir Next World Demi" panose="020B0703020202020204" pitchFamily="34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/>
              <a:t>Subtitle goes here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53945D91-FC60-4ADD-9002-247D1FDA40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8592" y="5925500"/>
            <a:ext cx="5388929" cy="20512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kumimoji="0" lang="en-US" sz="1333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defRPr>
            </a:lvl1pPr>
          </a:lstStyle>
          <a:p>
            <a:pPr marR="0" lvl="0" fontAlgn="auto">
              <a:spcBef>
                <a:spcPts val="5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Month 20XX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193DB706-A159-4E86-8B61-5DE3548DE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8592" y="6176629"/>
            <a:ext cx="5388929" cy="20512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kumimoji="0" lang="en-US" sz="1333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defRPr>
            </a:lvl1pPr>
          </a:lstStyle>
          <a:p>
            <a:pPr marR="0" lvl="0" fontAlgn="auto">
              <a:spcBef>
                <a:spcPts val="5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First, Last Name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DB0F0A65-C093-49B6-9941-B1CC52063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0340" y="474266"/>
            <a:ext cx="2151062" cy="5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477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Circula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9565F55E-088B-4ED0-A650-99752ADA8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0340" y="474266"/>
            <a:ext cx="2151062" cy="567025"/>
          </a:xfrm>
          <a:prstGeom prst="rect">
            <a:avLst/>
          </a:prstGeom>
        </p:spPr>
      </p:pic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81CBEB0F-0FC0-4A08-B2C2-8780C603C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36677" y="1"/>
            <a:ext cx="5155323" cy="6857999"/>
          </a:xfrm>
          <a:custGeom>
            <a:avLst/>
            <a:gdLst>
              <a:gd name="connsiteX0" fmla="*/ 1940129 w 6186388"/>
              <a:gd name="connsiteY0" fmla="*/ 0 h 8229599"/>
              <a:gd name="connsiteX1" fmla="*/ 6186388 w 6186388"/>
              <a:gd name="connsiteY1" fmla="*/ 0 h 8229599"/>
              <a:gd name="connsiteX2" fmla="*/ 6186388 w 6186388"/>
              <a:gd name="connsiteY2" fmla="*/ 8229599 h 8229599"/>
              <a:gd name="connsiteX3" fmla="*/ 1963562 w 6186388"/>
              <a:gd name="connsiteY3" fmla="*/ 8229599 h 8229599"/>
              <a:gd name="connsiteX4" fmla="*/ 1926963 w 6186388"/>
              <a:gd name="connsiteY4" fmla="*/ 8200774 h 8229599"/>
              <a:gd name="connsiteX5" fmla="*/ 8711 w 6186388"/>
              <a:gd name="connsiteY5" fmla="*/ 4412567 h 8229599"/>
              <a:gd name="connsiteX6" fmla="*/ 0 w 6186388"/>
              <a:gd name="connsiteY6" fmla="*/ 4105608 h 8229599"/>
              <a:gd name="connsiteX7" fmla="*/ 0 w 6186388"/>
              <a:gd name="connsiteY7" fmla="*/ 4105536 h 8229599"/>
              <a:gd name="connsiteX8" fmla="*/ 8711 w 6186388"/>
              <a:gd name="connsiteY8" fmla="*/ 3798578 h 8229599"/>
              <a:gd name="connsiteX9" fmla="*/ 1926963 w 6186388"/>
              <a:gd name="connsiteY9" fmla="*/ 10370 h 822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86388" h="8229599">
                <a:moveTo>
                  <a:pt x="1940129" y="0"/>
                </a:moveTo>
                <a:lnTo>
                  <a:pt x="6186388" y="0"/>
                </a:lnTo>
                <a:lnTo>
                  <a:pt x="6186388" y="8229599"/>
                </a:lnTo>
                <a:lnTo>
                  <a:pt x="1963562" y="8229599"/>
                </a:lnTo>
                <a:lnTo>
                  <a:pt x="1926963" y="8200774"/>
                </a:lnTo>
                <a:cubicBezTo>
                  <a:pt x="823671" y="7288215"/>
                  <a:pt x="95431" y="5936458"/>
                  <a:pt x="8711" y="4412567"/>
                </a:cubicBezTo>
                <a:lnTo>
                  <a:pt x="0" y="4105608"/>
                </a:lnTo>
                <a:lnTo>
                  <a:pt x="0" y="4105536"/>
                </a:lnTo>
                <a:lnTo>
                  <a:pt x="8711" y="3798578"/>
                </a:lnTo>
                <a:cubicBezTo>
                  <a:pt x="95431" y="2274687"/>
                  <a:pt x="823671" y="922930"/>
                  <a:pt x="1926963" y="10370"/>
                </a:cubicBezTo>
                <a:close/>
              </a:path>
            </a:pathLst>
          </a:custGeom>
          <a:solidFill>
            <a:srgbClr val="C0C0C0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/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869BCDAB-D595-4018-A663-405DCE8AA0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340" y="1936152"/>
            <a:ext cx="5960983" cy="522259"/>
          </a:xfrm>
          <a:prstGeom prst="rect">
            <a:avLst/>
          </a:prstGeom>
        </p:spPr>
        <p:txBody>
          <a:bodyPr wrap="square" lIns="0" tIns="0" rIns="0" bIns="237744" anchor="b">
            <a:spAutoFit/>
          </a:bodyPr>
          <a:lstStyle>
            <a:lvl1pPr>
              <a:defRPr kumimoji="0" lang="en-US" sz="1667" b="0" i="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cs typeface="Avenir Next World Demi" panose="020B0703020202020204" pitchFamily="34" charset="0"/>
              </a:defRPr>
            </a:lvl1pPr>
            <a:lvl2pPr>
              <a:defRPr lang="en-US" sz="2400" smtClean="0"/>
            </a:lvl2pPr>
            <a:lvl3pPr>
              <a:defRPr lang="en-US" sz="2000" smtClean="0"/>
            </a:lvl3pPr>
            <a:lvl4pPr>
              <a:defRPr lang="en-US" sz="1800" smtClean="0"/>
            </a:lvl4pPr>
            <a:lvl5pPr>
              <a:defRPr lang="en-US" sz="1800"/>
            </a:lvl5pPr>
          </a:lstStyle>
          <a:p>
            <a:pPr marR="0" lvl="0" fontAlgn="auto">
              <a:lnSpc>
                <a:spcPct val="110000"/>
              </a:lnSpc>
              <a:spcAft>
                <a:spcPts val="0"/>
              </a:spcAft>
              <a:buClrTx/>
              <a:buSzTx/>
              <a:tabLst/>
            </a:pPr>
            <a:r>
              <a:rPr lang="en-US"/>
              <a:t>Eyebrow (optional)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7F71FDF-98AE-435C-A23A-50D5ADA2EF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592" y="2458411"/>
            <a:ext cx="5960983" cy="1685077"/>
          </a:xfrm>
        </p:spPr>
        <p:txBody>
          <a:bodyPr wrap="square" anchor="b">
            <a:spAutoFit/>
          </a:bodyPr>
          <a:lstStyle>
            <a:lvl1pPr>
              <a:defRPr sz="6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Presentation title goes here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0BA66E56-0A6C-4EBE-9517-D7DBBFC2AC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8592" y="4143487"/>
            <a:ext cx="5962458" cy="363176"/>
          </a:xfrm>
          <a:prstGeom prst="rect">
            <a:avLst/>
          </a:prstGeom>
        </p:spPr>
        <p:txBody>
          <a:bodyPr wrap="square" lIns="0" tIns="54864" rIns="0" bIns="0">
            <a:spAutoFit/>
          </a:bodyPr>
          <a:lstStyle>
            <a:lvl1pPr>
              <a:defRPr kumimoji="0" lang="en-US" sz="20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venir Next World Demi" panose="020B0703020202020204" pitchFamily="34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/>
              <a:t>Subtitle goes here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3EF6CBD-2492-460C-A159-130D0060A6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90" y="5930567"/>
            <a:ext cx="5382948" cy="205121"/>
          </a:xfrm>
          <a:prstGeom prst="rect">
            <a:avLst/>
          </a:prstGeom>
        </p:spPr>
        <p:txBody>
          <a:bodyPr vert="horz" wrap="square" lIns="0" tIns="0" rIns="137160" bIns="0" rtlCol="0" anchor="b">
            <a:spAutoFit/>
          </a:bodyPr>
          <a:lstStyle>
            <a:lvl1pPr>
              <a:defRPr kumimoji="0" lang="en-US" sz="1333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 World"/>
              </a:defRPr>
            </a:lvl1pPr>
          </a:lstStyle>
          <a:p>
            <a:pPr marR="0" lvl="0" fontAlgn="auto">
              <a:spcBef>
                <a:spcPts val="5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Month 20XX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2D32CC87-DEC8-4E1B-95F5-37D3A0B0F8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990" y="6176255"/>
            <a:ext cx="5382948" cy="205121"/>
          </a:xfrm>
          <a:prstGeom prst="rect">
            <a:avLst/>
          </a:prstGeom>
        </p:spPr>
        <p:txBody>
          <a:bodyPr vert="horz" wrap="square" lIns="0" tIns="0" rIns="137160" bIns="0" rtlCol="0" anchor="b">
            <a:spAutoFit/>
          </a:bodyPr>
          <a:lstStyle>
            <a:lvl1pPr>
              <a:defRPr kumimoji="0" lang="en-US" sz="1333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 World"/>
              </a:defRPr>
            </a:lvl1pPr>
          </a:lstStyle>
          <a:p>
            <a:pPr marR="0" lvl="0" fontAlgn="auto">
              <a:spcBef>
                <a:spcPts val="5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First, Last Name</a:t>
            </a:r>
          </a:p>
        </p:txBody>
      </p:sp>
    </p:spTree>
    <p:extLst>
      <p:ext uri="{BB962C8B-B14F-4D97-AF65-F5344CB8AC3E}">
        <p14:creationId xmlns:p14="http://schemas.microsoft.com/office/powerpoint/2010/main" val="2305460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Sym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necklet&#10;&#10;Description automatically generated">
            <a:extLst>
              <a:ext uri="{FF2B5EF4-FFF2-40B4-BE49-F238E27FC236}">
                <a16:creationId xmlns:a16="http://schemas.microsoft.com/office/drawing/2014/main" id="{E4B8666D-F8ED-4B65-9B86-B34E80AF17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746"/>
          <a:stretch/>
        </p:blipFill>
        <p:spPr>
          <a:xfrm>
            <a:off x="7688438" y="1041291"/>
            <a:ext cx="4022299" cy="4539195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869BCDAB-D595-4018-A663-405DCE8AA0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341" y="1936152"/>
            <a:ext cx="6597374" cy="522259"/>
          </a:xfrm>
          <a:prstGeom prst="rect">
            <a:avLst/>
          </a:prstGeom>
        </p:spPr>
        <p:txBody>
          <a:bodyPr wrap="square" lIns="0" tIns="0" rIns="0" bIns="237744" anchor="b">
            <a:spAutoFit/>
          </a:bodyPr>
          <a:lstStyle>
            <a:lvl1pPr>
              <a:defRPr kumimoji="0" lang="en-US" sz="1667" b="0" i="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cs typeface="Avenir Next World Demi" panose="020B0703020202020204" pitchFamily="34" charset="0"/>
              </a:defRPr>
            </a:lvl1pPr>
            <a:lvl2pPr>
              <a:defRPr lang="en-US" sz="2400" smtClean="0"/>
            </a:lvl2pPr>
            <a:lvl3pPr>
              <a:defRPr lang="en-US" sz="2000" smtClean="0"/>
            </a:lvl3pPr>
            <a:lvl4pPr>
              <a:defRPr lang="en-US" sz="1800" smtClean="0"/>
            </a:lvl4pPr>
            <a:lvl5pPr>
              <a:defRPr lang="en-US" sz="1800"/>
            </a:lvl5pPr>
          </a:lstStyle>
          <a:p>
            <a:pPr marR="0" lvl="0" fontAlgn="auto">
              <a:lnSpc>
                <a:spcPct val="110000"/>
              </a:lnSpc>
              <a:spcAft>
                <a:spcPts val="0"/>
              </a:spcAft>
              <a:buClrTx/>
              <a:buSzTx/>
              <a:tabLst/>
            </a:pPr>
            <a:r>
              <a:rPr lang="en-US"/>
              <a:t>Eyebrow (optional)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7F71FDF-98AE-435C-A23A-50D5ADA2EF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592" y="2458411"/>
            <a:ext cx="6597374" cy="1685077"/>
          </a:xfrm>
        </p:spPr>
        <p:txBody>
          <a:bodyPr wrap="square" anchor="b">
            <a:spAutoFit/>
          </a:bodyPr>
          <a:lstStyle>
            <a:lvl1pPr>
              <a:defRPr sz="6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Presentation title goes here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0BA66E56-0A6C-4EBE-9517-D7DBBFC2AC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8592" y="4143487"/>
            <a:ext cx="6599008" cy="363176"/>
          </a:xfrm>
          <a:prstGeom prst="rect">
            <a:avLst/>
          </a:prstGeom>
        </p:spPr>
        <p:txBody>
          <a:bodyPr wrap="square" lIns="0" tIns="54864" rIns="0" bIns="0">
            <a:spAutoFit/>
          </a:bodyPr>
          <a:lstStyle>
            <a:lvl1pPr>
              <a:defRPr kumimoji="0" lang="en-US" sz="20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venir Next World Demi" panose="020B0703020202020204" pitchFamily="34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/>
              <a:t>Subtitle goes here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3EF6CBD-2492-460C-A159-130D0060A6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90" y="5930567"/>
            <a:ext cx="5382948" cy="205121"/>
          </a:xfrm>
          <a:prstGeom prst="rect">
            <a:avLst/>
          </a:prstGeom>
        </p:spPr>
        <p:txBody>
          <a:bodyPr vert="horz" wrap="square" lIns="0" tIns="0" rIns="137160" bIns="0" rtlCol="0" anchor="b">
            <a:spAutoFit/>
          </a:bodyPr>
          <a:lstStyle>
            <a:lvl1pPr>
              <a:defRPr kumimoji="0" lang="en-US" sz="1333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 World"/>
              </a:defRPr>
            </a:lvl1pPr>
          </a:lstStyle>
          <a:p>
            <a:pPr marR="0" lvl="0" fontAlgn="auto">
              <a:spcBef>
                <a:spcPts val="5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Month 20XX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2D32CC87-DEC8-4E1B-95F5-37D3A0B0F8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990" y="6176255"/>
            <a:ext cx="5382948" cy="205121"/>
          </a:xfrm>
          <a:prstGeom prst="rect">
            <a:avLst/>
          </a:prstGeom>
        </p:spPr>
        <p:txBody>
          <a:bodyPr vert="horz" wrap="square" lIns="0" tIns="0" rIns="137160" bIns="0" rtlCol="0" anchor="b">
            <a:spAutoFit/>
          </a:bodyPr>
          <a:lstStyle>
            <a:lvl1pPr>
              <a:defRPr kumimoji="0" lang="en-US" sz="1333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 World"/>
              </a:defRPr>
            </a:lvl1pPr>
          </a:lstStyle>
          <a:p>
            <a:pPr marR="0" lvl="0" fontAlgn="auto">
              <a:spcBef>
                <a:spcPts val="5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First, Last Name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565F55E-088B-4ED0-A650-99752ADA8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0340" y="474266"/>
            <a:ext cx="2151062" cy="5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96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00A4319-66F3-4E8E-87E3-8B0650E0C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3990" y="2330642"/>
            <a:ext cx="11002698" cy="2246769"/>
          </a:xfrm>
        </p:spPr>
        <p:txBody>
          <a:bodyPr wrap="square" anchor="b">
            <a:spAutoFit/>
          </a:bodyPr>
          <a:lstStyle>
            <a:lvl1pPr>
              <a:defRPr sz="8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Divider slide title goes here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C20CCCE-CBB9-47BE-BBA6-82A5FD35B0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990" y="4577411"/>
            <a:ext cx="9140031" cy="430887"/>
          </a:xfrm>
          <a:prstGeom prst="rect">
            <a:avLst/>
          </a:prstGeom>
        </p:spPr>
        <p:txBody>
          <a:bodyPr wrap="square" lIns="0" tIns="45720" rIns="0" bIns="0">
            <a:spAutoFit/>
          </a:bodyPr>
          <a:lstStyle>
            <a:lvl1pPr>
              <a:defRPr kumimoji="0" lang="en-US" sz="25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venir Next World Demi" panose="020B0703020202020204" pitchFamily="34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162041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: Electric Blue">
    <p:bg>
      <p:bgPr>
        <a:solidFill>
          <a:srgbClr val="1010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A908702-7E3C-4020-BBFF-B6F1E20AA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3990" y="2330642"/>
            <a:ext cx="11002698" cy="2246769"/>
          </a:xfrm>
        </p:spPr>
        <p:txBody>
          <a:bodyPr wrap="square" anchor="b">
            <a:spAutoFit/>
          </a:bodyPr>
          <a:lstStyle>
            <a:lvl1pPr>
              <a:defRPr sz="8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Divider slide title goes here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2CEAB419-32B8-41C7-A1B7-296CF5F57E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990" y="4577411"/>
            <a:ext cx="9140031" cy="430887"/>
          </a:xfrm>
          <a:prstGeom prst="rect">
            <a:avLst/>
          </a:prstGeom>
        </p:spPr>
        <p:txBody>
          <a:bodyPr wrap="square" lIns="0" tIns="45720" rIns="0" bIns="0">
            <a:spAutoFit/>
          </a:bodyPr>
          <a:lstStyle>
            <a:lvl1pPr>
              <a:defRPr kumimoji="0" lang="en-US" sz="25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venir Next World Demi" panose="020B0703020202020204" pitchFamily="34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/>
              <a:t>Subtitle goes here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5C645B3-D022-4BD7-A054-1FF2781B3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28502" y="6329634"/>
            <a:ext cx="1168186" cy="19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6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ith Backgrou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D00C06B-FE7D-4CCB-A96D-F8B528135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C0C0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dirty="0"/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3E2A480-9FD0-4559-AE2D-7E33F938A1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3990" y="2330642"/>
            <a:ext cx="11002698" cy="2246769"/>
          </a:xfrm>
        </p:spPr>
        <p:txBody>
          <a:bodyPr wrap="square" anchor="b">
            <a:spAutoFit/>
          </a:bodyPr>
          <a:lstStyle>
            <a:lvl1pPr>
              <a:defRPr sz="8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Divider slide title goes here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2A7B87F2-5331-4080-9EDB-FD517120EA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990" y="4577411"/>
            <a:ext cx="9140031" cy="430887"/>
          </a:xfrm>
          <a:prstGeom prst="rect">
            <a:avLst/>
          </a:prstGeom>
        </p:spPr>
        <p:txBody>
          <a:bodyPr wrap="square" lIns="0" tIns="45720" rIns="0" bIns="0">
            <a:spAutoFit/>
          </a:bodyPr>
          <a:lstStyle>
            <a:lvl1pPr>
              <a:defRPr kumimoji="0" lang="en-US" sz="25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venir Next World Demi" panose="020B0703020202020204" pitchFamily="34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/>
              <a:t>Subtitle goes here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C23637C-7C7B-4BD1-9C8C-810263FB80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28502" y="6329634"/>
            <a:ext cx="1168186" cy="19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554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3661" y="364687"/>
            <a:ext cx="11002363" cy="3321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Slide title goes here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B5F53D9-B0A8-4B83-BFB8-7947796D5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3990" y="1016001"/>
            <a:ext cx="11002033" cy="49806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3083" y="6388448"/>
            <a:ext cx="8770938" cy="12824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defRPr lang="en-US" sz="833"/>
            </a:lvl1pPr>
          </a:lstStyle>
          <a:p>
            <a:r>
              <a:rPr lang="en-US"/>
              <a:t>Distributor Compliance Presentation - June 2023 - Public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3991" y="6388448"/>
            <a:ext cx="253999" cy="12824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defRPr sz="833">
                <a:solidFill>
                  <a:schemeClr val="tx1"/>
                </a:solidFill>
              </a:defRPr>
            </a:lvl1pPr>
          </a:lstStyle>
          <a:p>
            <a:fld id="{CD0300D1-3F1C-4290-A0D1-7CD19DBD990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966D74C-F830-4415-A191-A6D50CA2AD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10428502" y="6329634"/>
            <a:ext cx="1168186" cy="19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98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700" r:id="rId37"/>
    <p:sldLayoutId id="2147483708" r:id="rId38"/>
    <p:sldLayoutId id="2147483709" r:id="rId39"/>
  </p:sldLayoutIdLst>
  <p:hf sldNum="0" hd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2333" b="0" kern="1200" dirty="0">
          <a:solidFill>
            <a:schemeClr val="tx1"/>
          </a:solidFill>
          <a:latin typeface="+mj-lt"/>
          <a:ea typeface="+mj-ea"/>
          <a:cs typeface="Avenir Next World" panose="020B0503020202020204" pitchFamily="34" charset="0"/>
        </a:defRPr>
      </a:lvl1pPr>
    </p:titleStyle>
    <p:bodyStyle>
      <a:lvl1pPr marL="0" indent="0" algn="l" defTabSz="914363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667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52394" indent="-152394" algn="l" defTabSz="914363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lang="en-US" sz="15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04788" indent="-152394" algn="l" defTabSz="914363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–"/>
        <a:defRPr lang="en-US" sz="1333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457182" indent="-152394" algn="l" defTabSz="914363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lang="en-US" sz="1167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609576" indent="-152394" algn="l" defTabSz="914363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–"/>
        <a:defRPr lang="en-US" sz="10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4608">
          <p15:clr>
            <a:srgbClr val="A4A3A4"/>
          </p15:clr>
        </p15:guide>
        <p15:guide id="4" pos="360">
          <p15:clr>
            <a:srgbClr val="A4A3A4"/>
          </p15:clr>
        </p15:guide>
        <p15:guide id="7" pos="1776">
          <p15:clr>
            <a:srgbClr val="A4A3A4"/>
          </p15:clr>
        </p15:guide>
        <p15:guide id="8" pos="3192">
          <p15:clr>
            <a:srgbClr val="A4A3A4"/>
          </p15:clr>
        </p15:guide>
        <p15:guide id="9" pos="6024">
          <p15:clr>
            <a:srgbClr val="A4A3A4"/>
          </p15:clr>
        </p15:guide>
        <p15:guide id="10" pos="7440">
          <p15:clr>
            <a:srgbClr val="A4A3A4"/>
          </p15:clr>
        </p15:guide>
        <p15:guide id="11" pos="449">
          <p15:clr>
            <a:srgbClr val="5ACBF0"/>
          </p15:clr>
        </p15:guide>
        <p15:guide id="12" pos="8766">
          <p15:clr>
            <a:srgbClr val="5ACBF0"/>
          </p15:clr>
        </p15:guide>
        <p15:guide id="13" orient="horz" pos="960">
          <p15:clr>
            <a:srgbClr val="A4A3A4"/>
          </p15:clr>
        </p15:guide>
        <p15:guide id="14" orient="horz" pos="768">
          <p15:clr>
            <a:srgbClr val="A4A3A4"/>
          </p15:clr>
        </p15:guide>
        <p15:guide id="15" orient="horz" pos="4638">
          <p15:clr>
            <a:srgbClr val="A4A3A4"/>
          </p15:clr>
        </p15:guide>
        <p15:guide id="16" orient="horz" pos="264">
          <p15:clr>
            <a:srgbClr val="A4A3A4"/>
          </p15:clr>
        </p15:guide>
        <p15:guide id="17" orient="horz" pos="4926">
          <p15:clr>
            <a:srgbClr val="A4A3A4"/>
          </p15:clr>
        </p15:guide>
        <p15:guide id="18" pos="1688">
          <p15:clr>
            <a:srgbClr val="5ACBF0"/>
          </p15:clr>
        </p15:guide>
        <p15:guide id="19" pos="1863">
          <p15:clr>
            <a:srgbClr val="5ACBF0"/>
          </p15:clr>
        </p15:guide>
        <p15:guide id="20" pos="3102">
          <p15:clr>
            <a:srgbClr val="5ACBF0"/>
          </p15:clr>
        </p15:guide>
        <p15:guide id="21" pos="3281">
          <p15:clr>
            <a:srgbClr val="5ACBF0"/>
          </p15:clr>
        </p15:guide>
        <p15:guide id="22" pos="4697">
          <p15:clr>
            <a:srgbClr val="5ACBF0"/>
          </p15:clr>
        </p15:guide>
        <p15:guide id="23" pos="4518">
          <p15:clr>
            <a:srgbClr val="5ACBF0"/>
          </p15:clr>
        </p15:guide>
        <p15:guide id="24" pos="6111">
          <p15:clr>
            <a:srgbClr val="5ACBF0"/>
          </p15:clr>
        </p15:guide>
        <p15:guide id="25" pos="5936">
          <p15:clr>
            <a:srgbClr val="5ACBF0"/>
          </p15:clr>
        </p15:guide>
        <p15:guide id="26" pos="7350">
          <p15:clr>
            <a:srgbClr val="5ACBF0"/>
          </p15:clr>
        </p15:guide>
        <p15:guide id="27" pos="7526">
          <p15:clr>
            <a:srgbClr val="5ACBF0"/>
          </p15:clr>
        </p15:guide>
        <p15:guide id="30" pos="8856">
          <p15:clr>
            <a:srgbClr val="A4A3A4"/>
          </p15:clr>
        </p15:guide>
        <p15:guide id="31" pos="2397">
          <p15:clr>
            <a:srgbClr val="FBAE40"/>
          </p15:clr>
        </p15:guide>
        <p15:guide id="32" pos="2561">
          <p15:clr>
            <a:srgbClr val="FBAE40"/>
          </p15:clr>
        </p15:guide>
        <p15:guide id="33" pos="6645">
          <p15:clr>
            <a:srgbClr val="FBAE40"/>
          </p15:clr>
        </p15:guide>
        <p15:guide id="34" pos="6820">
          <p15:clr>
            <a:srgbClr val="FBAE4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qsels.com/en/public-domain-photo-zkeps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0.xml"/><Relationship Id="rId4" Type="http://schemas.openxmlformats.org/officeDocument/2006/relationships/hyperlink" Target="https://www.medtronic.com/us-en/about/corporate-governance/distributor-compliance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tronic.com/content/dam/medtronic-com/global/Corporate/Documents/distributor-resources/quality-guidelines.pptx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Relationship Id="rId4" Type="http://schemas.openxmlformats.org/officeDocument/2006/relationships/hyperlink" Target="https://wwwp.medtronic.com/extregistration/login/showLogin?appName=MPXR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tronic.com/us-en/about/corporate-governance/distributor-compliance.html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voiceyourconcernline.com/" TargetMode="External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mailto:jac.lim@medtronic.com" TargetMode="External"/><Relationship Id="rId13" Type="http://schemas.openxmlformats.org/officeDocument/2006/relationships/hyperlink" Target="mailto:vera.wu@medtronic.com" TargetMode="External"/><Relationship Id="rId3" Type="http://schemas.openxmlformats.org/officeDocument/2006/relationships/hyperlink" Target="mailto:nieves.liste@medtronic.com" TargetMode="External"/><Relationship Id="rId7" Type="http://schemas.openxmlformats.org/officeDocument/2006/relationships/hyperlink" Target="mailto:Hector.romero@medtronic.com" TargetMode="External"/><Relationship Id="rId12" Type="http://schemas.openxmlformats.org/officeDocument/2006/relationships/hyperlink" Target="mailto:gemma.chen2@medtronic.com" TargetMode="External"/><Relationship Id="rId17" Type="http://schemas.openxmlformats.org/officeDocument/2006/relationships/hyperlink" Target="mailto:george.c.deden@medtronic.com" TargetMode="External"/><Relationship Id="rId2" Type="http://schemas.openxmlformats.org/officeDocument/2006/relationships/notesSlide" Target="../notesSlides/notesSlide4.xml"/><Relationship Id="rId16" Type="http://schemas.openxmlformats.org/officeDocument/2006/relationships/hyperlink" Target="mailto:eulalia.mesanza.costa@medtronic.com" TargetMode="External"/><Relationship Id="rId1" Type="http://schemas.openxmlformats.org/officeDocument/2006/relationships/slideLayout" Target="../slideLayouts/slideLayout39.xml"/><Relationship Id="rId6" Type="http://schemas.openxmlformats.org/officeDocument/2006/relationships/hyperlink" Target="mailto:walid.fahim@medtronic.com" TargetMode="External"/><Relationship Id="rId11" Type="http://schemas.openxmlformats.org/officeDocument/2006/relationships/hyperlink" Target="mailto:Jing.zhao2@medtronic.com" TargetMode="External"/><Relationship Id="rId5" Type="http://schemas.openxmlformats.org/officeDocument/2006/relationships/hyperlink" Target="mailto:m.guadalupe.abigail.martinez@medtronic.com" TargetMode="External"/><Relationship Id="rId15" Type="http://schemas.openxmlformats.org/officeDocument/2006/relationships/hyperlink" Target="mailto:jose.m.ayala@medtronic.com" TargetMode="External"/><Relationship Id="rId10" Type="http://schemas.openxmlformats.org/officeDocument/2006/relationships/hyperlink" Target="mailto:Yann.shuang.lee@medtronic.com" TargetMode="External"/><Relationship Id="rId4" Type="http://schemas.openxmlformats.org/officeDocument/2006/relationships/hyperlink" Target="mailto:judith.verkooijen@medtronic.com" TargetMode="External"/><Relationship Id="rId9" Type="http://schemas.openxmlformats.org/officeDocument/2006/relationships/hyperlink" Target="mailto:nobuaki.tanaka@medtronic.com" TargetMode="External"/><Relationship Id="rId14" Type="http://schemas.openxmlformats.org/officeDocument/2006/relationships/hyperlink" Target="mailto:Vera.Wu@medtronic.com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tronic.com/us-en/about/corporate-governance/distributor-compliance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s://www.medtronic.com/us-en/about/corporate-governance/distributor-compliance.html" TargetMode="Externa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tronic.com/us-en/about/corporate-governance/distributor-compliance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CA393B81-5828-4AE0-A1EE-88B14BBE9E2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6677" y="1"/>
            <a:ext cx="5155323" cy="6857999"/>
          </a:xfrm>
        </p:spPr>
      </p:pic>
      <p:sp>
        <p:nvSpPr>
          <p:cNvPr id="19" name="Title 20">
            <a:extLst>
              <a:ext uri="{FF2B5EF4-FFF2-40B4-BE49-F238E27FC236}">
                <a16:creationId xmlns:a16="http://schemas.microsoft.com/office/drawing/2014/main" id="{29A91A3E-1555-4546-BF67-C30A50777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67" y="2288153"/>
            <a:ext cx="5960983" cy="2516073"/>
          </a:xfrm>
        </p:spPr>
        <p:txBody>
          <a:bodyPr/>
          <a:lstStyle/>
          <a:p>
            <a:r>
              <a:rPr lang="th" dirty="0"/>
              <a:t>การนําเสนอการปฏิบัติตามข้อกําหนดของผู้จัดจําหน่าย</a:t>
            </a:r>
          </a:p>
        </p:txBody>
      </p:sp>
      <p:sp>
        <p:nvSpPr>
          <p:cNvPr id="20" name="Text Placeholder 22">
            <a:extLst>
              <a:ext uri="{FF2B5EF4-FFF2-40B4-BE49-F238E27FC236}">
                <a16:creationId xmlns:a16="http://schemas.microsoft.com/office/drawing/2014/main" id="{7D2AB061-5F03-4095-AF07-292CEE3A2A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8592" y="4143488"/>
            <a:ext cx="5962458" cy="79919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AA89AF-342C-40D4-88D8-5CCC744AE6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3990" y="5930504"/>
            <a:ext cx="5382948" cy="205184"/>
          </a:xfrm>
        </p:spPr>
        <p:txBody>
          <a:bodyPr/>
          <a:lstStyle/>
          <a:p>
            <a:r>
              <a:rPr lang="th" dirty="0"/>
              <a:t>ชื่อ DRO</a:t>
            </a:r>
          </a:p>
        </p:txBody>
      </p:sp>
    </p:spTree>
    <p:extLst>
      <p:ext uri="{BB962C8B-B14F-4D97-AF65-F5344CB8AC3E}">
        <p14:creationId xmlns:p14="http://schemas.microsoft.com/office/powerpoint/2010/main" val="2832211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รูปภาพที่มีข้อความ เครื่องใช้สํานักงาน ลายมือ เครื่องเขียน&#10;&#10;คํา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C3345F9C-067B-38B5-09AA-9D1BEEF0343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842830" y="4910231"/>
            <a:ext cx="1645014" cy="1097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32D9F5-62BB-4FE0-850C-9FAA423E5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661" y="364687"/>
            <a:ext cx="11002363" cy="332143"/>
          </a:xfrm>
        </p:spPr>
        <p:txBody>
          <a:bodyPr/>
          <a:lstStyle/>
          <a:p>
            <a:r>
              <a:rPr lang="th" dirty="0"/>
              <a:t>หนังสือและบันทึก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F8E2FF-E8E1-456F-9E6E-9CE25567C2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3990" y="889000"/>
            <a:ext cx="3509698" cy="461665"/>
          </a:xfrm>
        </p:spPr>
        <p:txBody>
          <a:bodyPr/>
          <a:lstStyle/>
          <a:p>
            <a:r>
              <a:rPr lang="th" dirty="0"/>
              <a:t>องค์ประกอบสําคัญ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ACE220B-440B-4408-91EE-2FAE076D2D2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93990" y="1536076"/>
            <a:ext cx="3507052" cy="4136558"/>
          </a:xfrm>
        </p:spPr>
        <p:txBody>
          <a:bodyPr>
            <a:normAutofit/>
          </a:bodyPr>
          <a:lstStyle/>
          <a:p>
            <a:pPr marL="285739" indent="-285739" defTabSz="7619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h" altLang="en-US" sz="1600" dirty="0">
                <a:ea typeface="Calibri" panose="020F0502020204030204" pitchFamily="34" charset="0"/>
                <a:cs typeface="Arial" panose="020B0604020202020204" pitchFamily="34" charset="0"/>
              </a:rPr>
              <a:t>รักษาบันทึกการซื้อการขายการตลาดและโปรแกรมการฝึกอบรมตามระยะเวลาที่กําหนดไว้ในข้อตกลงและตามกฎหมายท้องถิ่น</a:t>
            </a:r>
          </a:p>
          <a:p>
            <a:pPr marL="285739" indent="-285739" defTabSz="7619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h" altLang="en-US" sz="1600" dirty="0">
                <a:ea typeface="Calibri" panose="020F0502020204030204" pitchFamily="34" charset="0"/>
                <a:cs typeface="Arial" panose="020B0604020202020204" pitchFamily="34" charset="0"/>
              </a:rPr>
              <a:t>ให้ Medtronic (หรือตัวแทนที่ได้รับมอบหมาย) เข้าถึงอย่างเต็มรูปแบบและไม่จํากัด </a:t>
            </a:r>
          </a:p>
          <a:p>
            <a:pPr marL="285739" indent="-285739" defTabSz="7619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h" altLang="en-US" sz="1600" dirty="0">
                <a:ea typeface="Calibri" panose="020F0502020204030204" pitchFamily="34" charset="0"/>
                <a:cs typeface="Arial" panose="020B0604020202020204" pitchFamily="34" charset="0"/>
              </a:rPr>
              <a:t>ส่งสินค้าคงคลังและรายงานการขายในตลาดตามหน่วยของผลิตภัณฑ์ตามคําขอ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96C296-A1D2-4C9E-86B8-1AC00D6B34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40491" y="889000"/>
            <a:ext cx="3512344" cy="461665"/>
          </a:xfrm>
        </p:spPr>
        <p:txBody>
          <a:bodyPr/>
          <a:lstStyle/>
          <a:p>
            <a:r>
              <a:rPr lang="th" dirty="0"/>
              <a:t>ประเด็นที่ต้องพิจารณา 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012BE64-1132-4178-AB5D-718905423251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40491" y="1610809"/>
            <a:ext cx="3507052" cy="4136558"/>
          </a:xfrm>
        </p:spPr>
        <p:txBody>
          <a:bodyPr>
            <a:normAutofit fontScale="25000" lnSpcReduction="20000"/>
          </a:bodyPr>
          <a:lstStyle/>
          <a:p>
            <a:pPr marL="285739" indent="-285739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h" sz="6400" dirty="0">
                <a:cs typeface="Arial" panose="020B0604020202020204" pitchFamily="34" charset="0"/>
              </a:rPr>
              <a:t>ผู้จัดจําหน่ายของคุณมีเจ้าหน้าที่บัญชีที่มีคุณสมบัติเหมาะสมในการเก็บรักษาบันทึกทางการเงินหรือไม่?</a:t>
            </a:r>
          </a:p>
          <a:p>
            <a:pPr marL="285739" indent="-285739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h" sz="6400" dirty="0">
                <a:cs typeface="Arial" panose="020B0604020202020204" pitchFamily="34" charset="0"/>
              </a:rPr>
              <a:t>ผู้จัดจําหน่ายของคุณตระหนักถึงข้อกําหนดในการให้การเข้าถึงบันทึกที่เกี่ยวข้องกับ Medtronic อย่างเต็มรูปแบบเมื่อมีการร้องขอหรือไม่?</a:t>
            </a:r>
          </a:p>
          <a:p>
            <a:pPr marL="285739" indent="-285739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h" sz="6400" dirty="0">
                <a:cs typeface="Arial" panose="020B0604020202020204" pitchFamily="34" charset="0"/>
              </a:rPr>
              <a:t>ผู้จัดจําหน่ายของคุณถูกขอให้ส่งรายงานสินค้าคงคลังและยอดขายในตลาดตามหน่วยของผลิตภัณฑ์และถ้าเป็นเช่นนั้นพวกเขาได้ส่งข้อมูลนั้นตรงเวลาหรือไม่?</a:t>
            </a:r>
          </a:p>
          <a:p>
            <a:pPr marL="285739" indent="-285739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h" sz="6400" dirty="0">
                <a:cs typeface="Arial" panose="020B0604020202020204" pitchFamily="34" charset="0"/>
              </a:rPr>
              <a:t>ผู้จัดจําหน่ายของคุณมีวิธีแยกบันทึกสําหรับธุรกรรม Medtronic หรือไม่?</a:t>
            </a:r>
          </a:p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94D2FF5-8B1D-47FB-BF21-40A153F419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89637" y="889000"/>
            <a:ext cx="3506387" cy="461665"/>
          </a:xfrm>
        </p:spPr>
        <p:txBody>
          <a:bodyPr/>
          <a:lstStyle/>
          <a:p>
            <a:r>
              <a:rPr lang="th" dirty="0"/>
              <a:t>เอกสารอ้างอิง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BC120ED7-2D48-4C64-AF23-6021F468EB0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97574" y="1536076"/>
            <a:ext cx="3507052" cy="4136558"/>
          </a:xfrm>
        </p:spPr>
        <p:txBody>
          <a:bodyPr>
            <a:normAutofit/>
          </a:bodyPr>
          <a:lstStyle/>
          <a:p>
            <a:pPr marL="238115" indent="-23811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" sz="1600" dirty="0">
                <a:cs typeface="Effra"/>
              </a:rPr>
              <a:t>แบบฟอร์มการเบิกค่าใช้จ่าย</a:t>
            </a:r>
          </a:p>
          <a:p>
            <a:pPr marL="238115" indent="-23811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" sz="1600" dirty="0">
                <a:cs typeface="Effra"/>
              </a:rPr>
              <a:t>ตัวอย่างแบบฟอร์มคําขอ</a:t>
            </a:r>
          </a:p>
          <a:p>
            <a:pPr marL="238115" indent="-23811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" sz="1600" dirty="0">
                <a:cs typeface="Effra"/>
              </a:rPr>
              <a:t>ข้อตกลงการเป็นสปอนเซอร์</a:t>
            </a:r>
          </a:p>
          <a:p>
            <a:pPr marL="238115" indent="-23811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" sz="1600" dirty="0">
                <a:cs typeface="Effra"/>
              </a:rPr>
              <a:t>หนังสือแจ้งสัญญาที่ปรึกษาถึงนายจ้างของ HCP</a:t>
            </a:r>
          </a:p>
          <a:p>
            <a:pPr marL="238115" indent="-23811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" sz="1600" dirty="0">
                <a:cs typeface="Effra"/>
              </a:rPr>
              <a:t>สิ่งที่ควรทําและไม่ควรทํา</a:t>
            </a:r>
          </a:p>
          <a:p>
            <a:pPr>
              <a:lnSpc>
                <a:spcPct val="150000"/>
              </a:lnSpc>
            </a:pPr>
            <a:r>
              <a:rPr lang="th" sz="1600" dirty="0">
                <a:cs typeface="Arial" panose="020B0604020202020204" pitchFamily="34" charset="0"/>
              </a:rPr>
              <a:t> เข้าถึงพวกเขาทั้งหมด</a:t>
            </a:r>
            <a:r>
              <a:rPr lang="th" sz="1600" dirty="0">
                <a:cs typeface="Arial" panose="020B0604020202020204" pitchFamily="34" charset="0"/>
                <a:hlinkClick r:id="rId4"/>
              </a:rPr>
              <a:t>ที่นี่</a:t>
            </a:r>
            <a:endParaRPr lang="en-US" sz="1600" dirty="0"/>
          </a:p>
          <a:p>
            <a:pPr>
              <a:lnSpc>
                <a:spcPct val="150000"/>
              </a:lnSpc>
            </a:pPr>
            <a:endParaRPr lang="en-US" sz="1600" dirty="0">
              <a:cs typeface="Effr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7C697-D81E-4D11-AB14-323C4BE46C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63083" y="6007511"/>
            <a:ext cx="8770938" cy="128177"/>
          </a:xfrm>
        </p:spPr>
        <p:txBody>
          <a:bodyPr/>
          <a:lstStyle/>
          <a:p>
            <a:pPr defTabSz="380985"/>
            <a:r>
              <a:rPr lang="th" dirty="0">
                <a:solidFill>
                  <a:srgbClr val="FFFFFF"/>
                </a:solidFill>
                <a:latin typeface="Avenir Next World"/>
              </a:rPr>
              <a:t>Distributor Compliance Presentation - June 2023 - สาธารณะ</a:t>
            </a:r>
          </a:p>
        </p:txBody>
      </p:sp>
    </p:spTree>
    <p:extLst>
      <p:ext uri="{BB962C8B-B14F-4D97-AF65-F5344CB8AC3E}">
        <p14:creationId xmlns:p14="http://schemas.microsoft.com/office/powerpoint/2010/main" val="727192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E8AE42-6400-7432-CD10-F7CF73925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910" y="758447"/>
            <a:ext cx="9265920" cy="52120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32D9F5-62BB-4FE0-850C-9FAA423E5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661" y="364687"/>
            <a:ext cx="11002363" cy="332143"/>
          </a:xfrm>
        </p:spPr>
        <p:txBody>
          <a:bodyPr/>
          <a:lstStyle/>
          <a:p>
            <a:r>
              <a:rPr lang="th" dirty="0"/>
              <a:t>ข้อควรพิจารณาด้านคุณภาพ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F8E2FF-E8E1-456F-9E6E-9CE25567C2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3990" y="946150"/>
            <a:ext cx="3509698" cy="461665"/>
          </a:xfrm>
        </p:spPr>
        <p:txBody>
          <a:bodyPr/>
          <a:lstStyle/>
          <a:p>
            <a:r>
              <a:rPr lang="th" dirty="0"/>
              <a:t>องค์ประกอบสําคัญ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ACE220B-440B-4408-91EE-2FAE076D2D2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77850" y="1688476"/>
            <a:ext cx="3054085" cy="4136558"/>
          </a:xfrm>
        </p:spPr>
        <p:txBody>
          <a:bodyPr>
            <a:normAutofit fontScale="92500"/>
          </a:bodyPr>
          <a:lstStyle/>
          <a:p>
            <a:pPr marL="285739" indent="-285739" defTabSz="7619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h" altLang="en-US" sz="1600" dirty="0">
                <a:ea typeface="Calibri" panose="020F0502020204030204" pitchFamily="34" charset="0"/>
                <a:cs typeface="Arial" panose="020B0604020202020204" pitchFamily="34" charset="0"/>
              </a:rPr>
              <a:t>แจ้ง Medtronic เกี่ยวกับข้อร้องเรียนเกี่ยวกับผลิตภัณฑ์ใด ๆ ไม่เกิน 48 ชั่วโมงผ่านเครื่องมือการรายงาน mPXR</a:t>
            </a:r>
          </a:p>
          <a:p>
            <a:pPr marL="285739" indent="-285739" defTabSz="7619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39" indent="-285739" defTabSz="7619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h" altLang="en-US" sz="1600" dirty="0">
                <a:ea typeface="Calibri" panose="020F0502020204030204" pitchFamily="34" charset="0"/>
                <a:cs typeface="Arial" panose="020B0604020202020204" pitchFamily="34" charset="0"/>
              </a:rPr>
              <a:t>ดําเนินการใด ๆ ที่จําเป็นโดย Medtronic เพื่อใช้การดําเนินการแก้ไขภาคสนาม</a:t>
            </a:r>
          </a:p>
          <a:p>
            <a:pPr marL="285739" indent="-285739" defTabSz="7619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39" indent="-285739" defTabSz="7619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h" altLang="en-US" sz="1600" dirty="0">
                <a:ea typeface="Calibri" panose="020F0502020204030204" pitchFamily="34" charset="0"/>
                <a:cs typeface="Arial" panose="020B0604020202020204" pitchFamily="34" charset="0"/>
              </a:rPr>
              <a:t>มั่นใจได้ถึงความสามารถในการตรวจสอบย้อนกลับของผลิตภัณฑ์</a:t>
            </a:r>
          </a:p>
          <a:p>
            <a:pPr marL="285739" indent="-285739" defTabSz="7619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39" indent="-285739" defTabSz="7619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h" altLang="en-US" sz="1600" dirty="0">
                <a:ea typeface="Calibri" panose="020F0502020204030204" pitchFamily="34" charset="0"/>
                <a:cs typeface="Arial" panose="020B0604020202020204" pitchFamily="34" charset="0"/>
              </a:rPr>
              <a:t>ห้ามดัดแปลงบรรจุภัณฑ์หรือติดฉลากสินค้าและจัดเก็บไว้ในสภาพที่กําหนด</a:t>
            </a:r>
          </a:p>
          <a:p>
            <a:pPr marL="285739" indent="-285739" defTabSz="7619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39" indent="-285739" defTabSz="7619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h" altLang="en-US" sz="1600" dirty="0">
                <a:ea typeface="Calibri" panose="020F0502020204030204" pitchFamily="34" charset="0"/>
                <a:cs typeface="Arial" panose="020B0604020202020204" pitchFamily="34" charset="0"/>
              </a:rPr>
              <a:t>อย่าส่งเสริมการใช้งานอื่นนอกเหนือจากการติดฉลากหรือคําแนะนําของผู้ผลิต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96C296-A1D2-4C9E-86B8-1AC00D6B34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83526" y="946150"/>
            <a:ext cx="3512344" cy="461665"/>
          </a:xfrm>
        </p:spPr>
        <p:txBody>
          <a:bodyPr/>
          <a:lstStyle/>
          <a:p>
            <a:r>
              <a:rPr lang="th" dirty="0"/>
              <a:t>ประเด็นที่ต้องพิจารณา 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012BE64-1132-4178-AB5D-718905423251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000499" y="1659901"/>
            <a:ext cx="4089137" cy="4136558"/>
          </a:xfrm>
        </p:spPr>
        <p:txBody>
          <a:bodyPr>
            <a:normAutofit fontScale="25000" lnSpcReduction="20000"/>
          </a:bodyPr>
          <a:lstStyle/>
          <a:p>
            <a:pPr marL="285739" indent="-285739">
              <a:lnSpc>
                <a:spcPts val="2333"/>
              </a:lnSpc>
              <a:buFont typeface="Arial" panose="020B0604020202020204" pitchFamily="34" charset="0"/>
              <a:buChar char="•"/>
            </a:pPr>
            <a:r>
              <a:rPr lang="th" sz="5600" dirty="0">
                <a:cs typeface="Arial" panose="020B0604020202020204" pitchFamily="34" charset="0"/>
              </a:rPr>
              <a:t>ผู้จัดจําหน่ายของคุณคุ้นเคยกับเครื่องมือรายงานการร้องเรียนหรือไม่?</a:t>
            </a:r>
          </a:p>
          <a:p>
            <a:pPr marL="285739" indent="-285739">
              <a:lnSpc>
                <a:spcPts val="2333"/>
              </a:lnSpc>
              <a:buFont typeface="Arial" panose="020B0604020202020204" pitchFamily="34" charset="0"/>
              <a:buChar char="•"/>
            </a:pPr>
            <a:r>
              <a:rPr lang="th" sz="5600" dirty="0">
                <a:cs typeface="Arial" panose="020B0604020202020204" pitchFamily="34" charset="0"/>
              </a:rPr>
              <a:t>ผู้จัดจําหน่ายของคุณได้ฝึกอบรมพนักงานเกี่ยวกับข้อกําหนดด้านคุณภาพ / กฎระเบียบหรือไม่?</a:t>
            </a:r>
          </a:p>
          <a:p>
            <a:pPr marL="285739" indent="-285739">
              <a:lnSpc>
                <a:spcPts val="2333"/>
              </a:lnSpc>
              <a:buFont typeface="Arial" panose="020B0604020202020204" pitchFamily="34" charset="0"/>
              <a:buChar char="•"/>
            </a:pPr>
            <a:r>
              <a:rPr lang="th" sz="5600" dirty="0">
                <a:cs typeface="Arial" panose="020B0604020202020204" pitchFamily="34" charset="0"/>
              </a:rPr>
              <a:t>ผู้จัดจําหน่ายของคุณส่งเสริมการใช้งานอื่นนอกเหนือจากการติดฉลากหรือคําแนะนําของผู้ผลิตหรือไม่</a:t>
            </a:r>
          </a:p>
          <a:p>
            <a:pPr marL="285739" indent="-285739">
              <a:lnSpc>
                <a:spcPts val="2333"/>
              </a:lnSpc>
              <a:buFont typeface="Arial" panose="020B0604020202020204" pitchFamily="34" charset="0"/>
              <a:buChar char="•"/>
            </a:pPr>
            <a:r>
              <a:rPr lang="th" sz="5600" dirty="0">
                <a:cs typeface="Arial" panose="020B0604020202020204" pitchFamily="34" charset="0"/>
              </a:rPr>
              <a:t>สถานที่จัดเก็บของผู้จัดจําหน่ายของคุณตรงตามข้อกําหนดของเราหรือไม่?</a:t>
            </a:r>
          </a:p>
          <a:p>
            <a:pPr marL="285739" indent="-285739">
              <a:lnSpc>
                <a:spcPts val="2333"/>
              </a:lnSpc>
              <a:buFont typeface="Arial" panose="020B0604020202020204" pitchFamily="34" charset="0"/>
              <a:buChar char="•"/>
            </a:pPr>
            <a:r>
              <a:rPr lang="th" sz="5600" dirty="0">
                <a:cs typeface="Arial" panose="020B0604020202020204" pitchFamily="34" charset="0"/>
              </a:rPr>
              <a:t>ผู้จัดจําหน่ายของคุณใช้ระบบเพื่อติดตามผลิตภัณฑ์หรือไม่?</a:t>
            </a:r>
          </a:p>
          <a:p>
            <a:pPr marL="285739" indent="-285739">
              <a:lnSpc>
                <a:spcPts val="2333"/>
              </a:lnSpc>
              <a:buFont typeface="Arial" panose="020B0604020202020204" pitchFamily="34" charset="0"/>
              <a:buChar char="•"/>
            </a:pPr>
            <a:r>
              <a:rPr lang="th" sz="5600" dirty="0">
                <a:cs typeface="Arial" panose="020B0604020202020204" pitchFamily="34" charset="0"/>
              </a:rPr>
              <a:t>ผู้จัดจําหน่ายของคุณได้ดําเนินการใด ๆ ที่จําเป็นโดย Medtronic เพื่อใช้การดําเนินการแก้ไขภาคสนามหรือไม่?</a:t>
            </a:r>
          </a:p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94D2FF5-8B1D-47FB-BF21-40A153F419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458200" y="946150"/>
            <a:ext cx="3506387" cy="461665"/>
          </a:xfrm>
        </p:spPr>
        <p:txBody>
          <a:bodyPr/>
          <a:lstStyle/>
          <a:p>
            <a:r>
              <a:rPr lang="th" dirty="0"/>
              <a:t>เอกสารอ้างอิง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BC120ED7-2D48-4C64-AF23-6021F468EB0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458200" y="1659901"/>
            <a:ext cx="3138488" cy="4136558"/>
          </a:xfrm>
        </p:spPr>
        <p:txBody>
          <a:bodyPr>
            <a:normAutofit/>
          </a:bodyPr>
          <a:lstStyle/>
          <a:p>
            <a:pPr marL="238115" indent="-238115">
              <a:lnSpc>
                <a:spcPts val="1583"/>
              </a:lnSpc>
              <a:buFont typeface="Arial" panose="020B0604020202020204" pitchFamily="34" charset="0"/>
              <a:buChar char="•"/>
            </a:pPr>
            <a:r>
              <a:rPr lang="th" sz="1600" dirty="0">
                <a:latin typeface="Effra"/>
                <a:cs typeface="Effra"/>
                <a:hlinkClick r:id="rId3"/>
              </a:rPr>
              <a:t>หลักเกณฑ์ด้านคุณภาพ</a:t>
            </a:r>
            <a:endParaRPr lang="en-US" sz="1600" dirty="0">
              <a:latin typeface="Effra"/>
              <a:cs typeface="Effra"/>
            </a:endParaRPr>
          </a:p>
          <a:p>
            <a:pPr marL="238115" indent="-238115">
              <a:lnSpc>
                <a:spcPts val="1583"/>
              </a:lnSpc>
              <a:buFont typeface="Arial" panose="020B0604020202020204" pitchFamily="34" charset="0"/>
              <a:buChar char="•"/>
            </a:pPr>
            <a:r>
              <a:rPr lang="th" sz="1600" dirty="0">
                <a:latin typeface="Effra"/>
                <a:cs typeface="Effra"/>
                <a:hlinkClick r:id="rId4"/>
              </a:rPr>
              <a:t>เครื่องมือการรายงานสําหรับการร้องเรียนผลิตภัณฑ์</a:t>
            </a:r>
            <a:endParaRPr lang="en-US" sz="1600" dirty="0">
              <a:cs typeface="Effr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7C697-D81E-4D11-AB14-323C4BE46C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5908" y="6350411"/>
            <a:ext cx="8770938" cy="128177"/>
          </a:xfrm>
        </p:spPr>
        <p:txBody>
          <a:bodyPr/>
          <a:lstStyle/>
          <a:p>
            <a:pPr defTabSz="380985"/>
            <a:r>
              <a:rPr lang="th" dirty="0">
                <a:solidFill>
                  <a:srgbClr val="FFFFFF"/>
                </a:solidFill>
                <a:latin typeface="Avenir Next World"/>
              </a:rPr>
              <a:t>Distributor Compliance Presentation - June 2023 - สาธารณะ</a:t>
            </a:r>
          </a:p>
        </p:txBody>
      </p:sp>
    </p:spTree>
    <p:extLst>
      <p:ext uri="{BB962C8B-B14F-4D97-AF65-F5344CB8AC3E}">
        <p14:creationId xmlns:p14="http://schemas.microsoft.com/office/powerpoint/2010/main" val="345595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63361C-C8DC-B3B9-64CF-23C9CEC5EA5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074" y="808995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32D9F5-62BB-4FE0-850C-9FAA423E5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661" y="364687"/>
            <a:ext cx="11002363" cy="332143"/>
          </a:xfrm>
        </p:spPr>
        <p:txBody>
          <a:bodyPr/>
          <a:lstStyle/>
          <a:p>
            <a:r>
              <a:rPr lang="th" dirty="0"/>
              <a:t>ความขัดแย้งทางผลประโยชน์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F8E2FF-E8E1-456F-9E6E-9CE25567C2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3990" y="1108075"/>
            <a:ext cx="3509698" cy="461665"/>
          </a:xfrm>
        </p:spPr>
        <p:txBody>
          <a:bodyPr/>
          <a:lstStyle/>
          <a:p>
            <a:r>
              <a:rPr lang="th" dirty="0"/>
              <a:t>องค์ประกอบสําคัญ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ACE220B-440B-4408-91EE-2FAE076D2D2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93990" y="1698216"/>
            <a:ext cx="3507052" cy="4136558"/>
          </a:xfrm>
        </p:spPr>
        <p:txBody>
          <a:bodyPr>
            <a:normAutofit fontScale="92500"/>
          </a:bodyPr>
          <a:lstStyle/>
          <a:p>
            <a:pPr marL="285739" indent="-285739" defTabSz="7619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h" altLang="en-US" sz="1400" dirty="0">
                <a:ea typeface="Calibri" panose="020F0502020204030204" pitchFamily="34" charset="0"/>
                <a:cs typeface="Arial" panose="020B0604020202020204" pitchFamily="34" charset="0"/>
              </a:rPr>
              <a:t>เปิดเผยความสัมพันธ์ส่วนตัวกับลูกค้า เจ้าหน้าที่รัฐ หรือพนักงานของ Medtronic</a:t>
            </a:r>
          </a:p>
          <a:p>
            <a:pPr marL="285739" indent="-285739" defTabSz="7619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h" altLang="en-US" sz="1400" dirty="0">
                <a:ea typeface="Calibri" panose="020F0502020204030204" pitchFamily="34" charset="0"/>
                <a:cs typeface="Arial" panose="020B0604020202020204" pitchFamily="34" charset="0"/>
              </a:rPr>
              <a:t>เปิดเผยความสัมพันธ์ทางธุรกิจ (นอกเหนือจากที่จําเป็นต่อการปฏิบัติตามข้อกําหนดตามสัญญากับ Medtronic) กับลูกค้า เจ้าหน้าที่ของรัฐ หรือพนักงานของ Medtronic </a:t>
            </a:r>
          </a:p>
          <a:p>
            <a:pPr marL="285739" indent="-285739" defTabSz="7619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h" altLang="en-US" sz="1400" dirty="0">
                <a:ea typeface="Calibri" panose="020F0502020204030204" pitchFamily="34" charset="0"/>
                <a:cs typeface="Arial" panose="020B0604020202020204" pitchFamily="34" charset="0"/>
              </a:rPr>
              <a:t>เปิดเผยความเป็นเจ้าของ ผลประโยชน์ในการลงทุนอื่นๆ หรือค่าตอบแทนใดๆ ที่ได้รับจากลูกค้า</a:t>
            </a:r>
          </a:p>
          <a:p>
            <a:pPr marL="285739" indent="-285739" defTabSz="7619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h" altLang="en-US" sz="1400" dirty="0">
                <a:ea typeface="Calibri" panose="020F0502020204030204" pitchFamily="34" charset="0"/>
                <a:cs typeface="Arial" panose="020B0604020202020204" pitchFamily="34" charset="0"/>
              </a:rPr>
              <a:t>เปิดเผยข้อมูลอื่นใดเกี่ยวกับสถานการณ์ที่อาจก่อให้เกิดความขัดแย้งทางผลประโยชน์ที่แท้จริงหรือที่รับรู้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96C296-A1D2-4C9E-86B8-1AC00D6B34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40491" y="1108075"/>
            <a:ext cx="3512344" cy="461665"/>
          </a:xfrm>
        </p:spPr>
        <p:txBody>
          <a:bodyPr/>
          <a:lstStyle/>
          <a:p>
            <a:r>
              <a:rPr lang="th" dirty="0"/>
              <a:t>ประเด็นที่ต้องพิจารณา 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012BE64-1132-4178-AB5D-718905423251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45782" y="1698215"/>
            <a:ext cx="3507052" cy="4553359"/>
          </a:xfrm>
        </p:spPr>
        <p:txBody>
          <a:bodyPr>
            <a:normAutofit fontScale="92500"/>
          </a:bodyPr>
          <a:lstStyle/>
          <a:p>
            <a:pPr marL="285739" indent="-285739">
              <a:lnSpc>
                <a:spcPts val="2333"/>
              </a:lnSpc>
              <a:buFont typeface="Arial" panose="020B0604020202020204" pitchFamily="34" charset="0"/>
              <a:buChar char="•"/>
            </a:pPr>
            <a:r>
              <a:rPr lang="th" sz="1400" dirty="0">
                <a:cs typeface="Arial" panose="020B0604020202020204" pitchFamily="34" charset="0"/>
              </a:rPr>
              <a:t>ผู้จัดจําหน่ายของคุณคุ้นเคยกับความขัดแย้งทางผลประโยชน์หรือไม่? </a:t>
            </a:r>
          </a:p>
          <a:p>
            <a:pPr marL="285739" indent="-285739">
              <a:lnSpc>
                <a:spcPts val="2333"/>
              </a:lnSpc>
              <a:buFont typeface="Arial" panose="020B0604020202020204" pitchFamily="34" charset="0"/>
              <a:buChar char="•"/>
            </a:pPr>
            <a:r>
              <a:rPr lang="th" sz="1400" dirty="0">
                <a:cs typeface="Arial" panose="020B0604020202020204" pitchFamily="34" charset="0"/>
              </a:rPr>
              <a:t>ผู้จัดจําหน่ายของคุณตระหนักถึงความขัดแย้งทางผลประโยชน์กับลูกค้าหรือกับ Medtronic หรือไม่?</a:t>
            </a:r>
          </a:p>
          <a:p>
            <a:pPr marL="285739" indent="-285739">
              <a:lnSpc>
                <a:spcPts val="2333"/>
              </a:lnSpc>
              <a:buFont typeface="Arial" panose="020B0604020202020204" pitchFamily="34" charset="0"/>
              <a:buChar char="•"/>
            </a:pPr>
            <a:r>
              <a:rPr lang="th" sz="1400" dirty="0">
                <a:cs typeface="Arial" panose="020B0604020202020204" pitchFamily="34" charset="0"/>
              </a:rPr>
              <a:t>ผู้จัดจําหน่ายของคุณฝึกอบรมพนักงานและผู้จัดจําหน่ายย่อยเกี่ยวกับความขัดแย้งทางผลประโยชน์หรือไม่?</a:t>
            </a:r>
          </a:p>
          <a:p>
            <a:pPr marL="285739" indent="-285739">
              <a:lnSpc>
                <a:spcPts val="2333"/>
              </a:lnSpc>
              <a:buFont typeface="Arial" panose="020B0604020202020204" pitchFamily="34" charset="0"/>
              <a:buChar char="•"/>
            </a:pPr>
            <a:r>
              <a:rPr lang="th" sz="1400" dirty="0">
                <a:cs typeface="Arial" panose="020B0604020202020204" pitchFamily="34" charset="0"/>
              </a:rPr>
              <a:t>ผู้จัดจําหน่ายของคุณได้แจ้งให้ Medtronic ทราบถึงความขัดแย้งทางผลประโยชน์ที่เกิดขึ้นจริงหรือที่อาจเกิดขึ้นหรือไม่?</a:t>
            </a:r>
          </a:p>
          <a:p>
            <a:pPr marL="285739" indent="-285739">
              <a:lnSpc>
                <a:spcPts val="2333"/>
              </a:lnSpc>
              <a:buFont typeface="Arial" panose="020B0604020202020204" pitchFamily="34" charset="0"/>
              <a:buChar char="•"/>
            </a:pPr>
            <a:r>
              <a:rPr lang="th" sz="1400" dirty="0">
                <a:cs typeface="Arial" panose="020B0604020202020204" pitchFamily="34" charset="0"/>
              </a:rPr>
              <a:t>ผู้จัดจําหน่ายของคุณทราบสายด่วน Medtronic "Voice Your Concern Line" หรือไม่?</a:t>
            </a:r>
          </a:p>
          <a:p>
            <a:endParaRPr lang="en-US" sz="60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94D2FF5-8B1D-47FB-BF21-40A153F419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89637" y="1108075"/>
            <a:ext cx="3506387" cy="461665"/>
          </a:xfrm>
        </p:spPr>
        <p:txBody>
          <a:bodyPr/>
          <a:lstStyle/>
          <a:p>
            <a:r>
              <a:rPr lang="th" dirty="0"/>
              <a:t>เอกสารอ้างอิง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BC120ED7-2D48-4C64-AF23-6021F468EB0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89636" y="1698216"/>
            <a:ext cx="3507052" cy="4136558"/>
          </a:xfrm>
        </p:spPr>
        <p:txBody>
          <a:bodyPr>
            <a:normAutofit/>
          </a:bodyPr>
          <a:lstStyle/>
          <a:p>
            <a:pPr marL="238115" indent="-238115">
              <a:lnSpc>
                <a:spcPts val="1583"/>
              </a:lnSpc>
              <a:buFont typeface="Arial" panose="020B0604020202020204" pitchFamily="34" charset="0"/>
              <a:buChar char="•"/>
            </a:pPr>
            <a:r>
              <a:rPr lang="th" sz="1600" dirty="0">
                <a:cs typeface="Effra"/>
              </a:rPr>
              <a:t>สิ่งที่ควรทําและไม่ควรทํา</a:t>
            </a:r>
          </a:p>
          <a:p>
            <a:pPr marL="238115" indent="-238115">
              <a:lnSpc>
                <a:spcPts val="1583"/>
              </a:lnSpc>
              <a:buFont typeface="Arial" panose="020B0604020202020204" pitchFamily="34" charset="0"/>
              <a:buChar char="•"/>
            </a:pPr>
            <a:r>
              <a:rPr lang="th" sz="1600" dirty="0">
                <a:cs typeface="Effra"/>
              </a:rPr>
              <a:t>ประกาศความขัดแย้งทางผลประโยชน์</a:t>
            </a:r>
          </a:p>
          <a:p>
            <a:pPr marL="238115" indent="-238115">
              <a:lnSpc>
                <a:spcPts val="1583"/>
              </a:lnSpc>
              <a:buFont typeface="Arial" panose="020B0604020202020204" pitchFamily="34" charset="0"/>
              <a:buChar char="•"/>
            </a:pPr>
            <a:r>
              <a:rPr lang="th" sz="1600" dirty="0">
                <a:cs typeface="Effra"/>
              </a:rPr>
              <a:t>แบบฟอร์มการเข้าร่วมการฝึกอบรมพนักงานผู้จัดจําหน่าย</a:t>
            </a:r>
          </a:p>
          <a:p>
            <a:pPr marL="238115" indent="-238115">
              <a:lnSpc>
                <a:spcPts val="1583"/>
              </a:lnSpc>
              <a:buFont typeface="Arial" panose="020B0604020202020204" pitchFamily="34" charset="0"/>
              <a:buChar char="•"/>
            </a:pPr>
            <a:r>
              <a:rPr lang="th" sz="1600" u="sng" dirty="0">
                <a:cs typeface="Effra"/>
              </a:rPr>
              <a:t>www.voiceyourconcernline.com</a:t>
            </a:r>
          </a:p>
          <a:p>
            <a:pPr marL="238115" indent="-238115">
              <a:lnSpc>
                <a:spcPts val="1583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2">
                  <a:lumMod val="50000"/>
                </a:schemeClr>
              </a:solidFill>
              <a:cs typeface="Effra"/>
            </a:endParaRPr>
          </a:p>
          <a:p>
            <a:pPr>
              <a:lnSpc>
                <a:spcPts val="1583"/>
              </a:lnSpc>
            </a:pPr>
            <a:r>
              <a:rPr lang="th" sz="1600" dirty="0">
                <a:cs typeface="Arial" panose="020B0604020202020204" pitchFamily="34" charset="0"/>
              </a:rPr>
              <a:t> เข้าถึงพวกเขาทั้งหมด</a:t>
            </a:r>
            <a:r>
              <a:rPr lang="th" sz="1600" dirty="0">
                <a:cs typeface="Arial" panose="020B0604020202020204" pitchFamily="34" charset="0"/>
                <a:hlinkClick r:id="rId3"/>
              </a:rPr>
              <a:t>ที่นี่</a:t>
            </a:r>
            <a:endParaRPr lang="en-US" sz="1600" dirty="0"/>
          </a:p>
          <a:p>
            <a:pPr>
              <a:lnSpc>
                <a:spcPts val="1583"/>
              </a:lnSpc>
            </a:pPr>
            <a:endParaRPr lang="en-US" sz="1600" dirty="0">
              <a:solidFill>
                <a:schemeClr val="bg2">
                  <a:lumMod val="50000"/>
                </a:schemeClr>
              </a:solidFill>
              <a:cs typeface="Effr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7C697-D81E-4D11-AB14-323C4BE46C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05933" y="6426611"/>
            <a:ext cx="8770938" cy="128177"/>
          </a:xfrm>
        </p:spPr>
        <p:txBody>
          <a:bodyPr/>
          <a:lstStyle/>
          <a:p>
            <a:pPr defTabSz="380985"/>
            <a:r>
              <a:rPr lang="th" dirty="0">
                <a:solidFill>
                  <a:srgbClr val="FFFFFF"/>
                </a:solidFill>
                <a:latin typeface="Avenir Next World"/>
              </a:rPr>
              <a:t>Distributor Compliance Presentation - June 2023 - สาธารณะ</a:t>
            </a:r>
          </a:p>
        </p:txBody>
      </p:sp>
    </p:spTree>
    <p:extLst>
      <p:ext uri="{BB962C8B-B14F-4D97-AF65-F5344CB8AC3E}">
        <p14:creationId xmlns:p14="http://schemas.microsoft.com/office/powerpoint/2010/main" val="2933166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50520"/>
            <a:ext cx="11430000" cy="610295"/>
          </a:xfrm>
        </p:spPr>
        <p:txBody>
          <a:bodyPr/>
          <a:lstStyle/>
          <a:p>
            <a:r>
              <a:rPr lang="th"/>
              <a:t>ความคิดสุดท้าย</a:t>
            </a:r>
            <a:br>
              <a:rPr lang="en-US"/>
            </a:br>
            <a:endParaRPr lang="en-US" b="0" dirty="0">
              <a:latin typeface="Effra Light" panose="020B04030202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8258" y="6389678"/>
            <a:ext cx="8770938" cy="128240"/>
          </a:xfrm>
        </p:spPr>
        <p:txBody>
          <a:bodyPr/>
          <a:lstStyle/>
          <a:p>
            <a:r>
              <a:rPr lang="th"/>
              <a:t>Distributor Compliance Presentation - June 2023 - สาธารณะ</a:t>
            </a:r>
            <a:endParaRPr lang="en-US" dirty="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377C3ECA-7A40-47CB-8B31-6210FD16A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2075" y="990948"/>
            <a:ext cx="4019887" cy="3477875"/>
          </a:xfrm>
          <a:prstGeom prst="rect">
            <a:avLst/>
          </a:prstGeom>
          <a:solidFill>
            <a:schemeClr val="bg1">
              <a:lumMod val="25000"/>
              <a:lumOff val="75000"/>
            </a:schemeClr>
          </a:solidFill>
          <a:ln>
            <a:noFill/>
          </a:ln>
        </p:spPr>
        <p:txBody>
          <a:bodyPr wrap="square" lIns="152400" tIns="76200" rIns="152400" bIns="76200">
            <a:spAutoFit/>
          </a:bodyPr>
          <a:lstStyle/>
          <a:p>
            <a:pPr algn="ctr" defTabSz="380751"/>
            <a:r>
              <a:rPr lang="th" b="1" dirty="0">
                <a:solidFill>
                  <a:schemeClr val="bg1"/>
                </a:solidFill>
              </a:rPr>
              <a:t>ความร่วมมือของเราเป็นสิ่งสําคัญสําหรับเรา</a:t>
            </a:r>
          </a:p>
          <a:p>
            <a:pPr algn="ctr" defTabSz="380751"/>
            <a:endParaRPr lang="en-US" dirty="0">
              <a:solidFill>
                <a:schemeClr val="bg1"/>
              </a:solidFill>
            </a:endParaRPr>
          </a:p>
          <a:p>
            <a:pPr defTabSz="380751"/>
            <a:r>
              <a:rPr lang="th" dirty="0">
                <a:solidFill>
                  <a:schemeClr val="bg1"/>
                </a:solidFill>
              </a:rPr>
              <a:t>ในฐานะผู้นําระดับโลกด้านเทคโนโลยีบริการและโซลูชั่นทางการแพทย์ Medtronic มุ่งมั่นที่จะรักษามาตรฐานสูงสุดของความซื่อสัตย์ในการดําเนินธุรกิจทั้งหมด </a:t>
            </a:r>
          </a:p>
          <a:p>
            <a:pPr defTabSz="380751"/>
            <a:endParaRPr lang="en-US" dirty="0">
              <a:solidFill>
                <a:schemeClr val="bg1"/>
              </a:solidFill>
            </a:endParaRPr>
          </a:p>
          <a:p>
            <a:pPr defTabSz="380751"/>
            <a:r>
              <a:rPr lang="th" dirty="0">
                <a:solidFill>
                  <a:schemeClr val="bg1"/>
                </a:solidFill>
              </a:rPr>
              <a:t>ในฐานะพันธมิตรของเราในการตอบสนองความต้องการด้านการดูแลสุขภาพของลูกค้าของเราเรามั่นใจว่าคุณแบ่งปันเป้าหมายการปฏิบัติตามข้อกําหนดและความซื่อสัตย์ของเรา</a:t>
            </a:r>
          </a:p>
          <a:p>
            <a:pPr defTabSz="380751"/>
            <a:endParaRPr lang="en-US" dirty="0">
              <a:solidFill>
                <a:schemeClr val="bg1"/>
              </a:solidFill>
            </a:endParaRPr>
          </a:p>
          <a:p>
            <a:pPr defTabSz="380751"/>
            <a:r>
              <a:rPr lang="th" dirty="0">
                <a:solidFill>
                  <a:schemeClr val="bg1"/>
                </a:solidFill>
              </a:rPr>
              <a:t>ขอขอบคุณการสนับสนุนโปรแกรมนี้และการทํางานร่วมกันอย่างต่อเนื่อง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596271-BA07-4AD9-822F-0A7D253037EC}"/>
              </a:ext>
            </a:extLst>
          </p:cNvPr>
          <p:cNvSpPr/>
          <p:nvPr/>
        </p:nvSpPr>
        <p:spPr>
          <a:xfrm>
            <a:off x="381000" y="960815"/>
            <a:ext cx="4924425" cy="4385936"/>
          </a:xfrm>
          <a:prstGeom prst="rect">
            <a:avLst/>
          </a:prstGeom>
        </p:spPr>
        <p:txBody>
          <a:bodyPr wrap="square" lIns="63493" tIns="31746" rIns="63493" bIns="31746">
            <a:spAutoFit/>
          </a:bodyPr>
          <a:lstStyle/>
          <a:p>
            <a:r>
              <a:rPr lang="th" sz="1500" b="1" dirty="0">
                <a:solidFill>
                  <a:schemeClr val="tx2"/>
                </a:solidFill>
              </a:rPr>
              <a:t>ผู้ติดต่อ MEDTRONIC ของคุณสําหรับการปฏิบัติตามข้อกําหนด</a:t>
            </a:r>
          </a:p>
          <a:p>
            <a:endParaRPr lang="en-US" sz="1500" b="1" dirty="0"/>
          </a:p>
          <a:p>
            <a:r>
              <a:rPr lang="th" sz="1500" dirty="0"/>
              <a:t>[ชื่อ DRO]</a:t>
            </a:r>
          </a:p>
          <a:p>
            <a:r>
              <a:rPr lang="th" sz="1500" dirty="0"/>
              <a:t>[ชื่อ DRO]</a:t>
            </a:r>
          </a:p>
          <a:p>
            <a:r>
              <a:rPr lang="th" sz="1500" dirty="0">
                <a:solidFill>
                  <a:srgbClr val="FFFFFF"/>
                </a:solidFill>
              </a:rPr>
              <a:t>[ที่อยู่อีเมล DRO]</a:t>
            </a:r>
          </a:p>
          <a:p>
            <a:endParaRPr lang="en-US" sz="1417" dirty="0">
              <a:solidFill>
                <a:srgbClr val="FFFFFF"/>
              </a:solidFill>
            </a:endParaRPr>
          </a:p>
          <a:p>
            <a:endParaRPr lang="en-US" sz="1417" dirty="0">
              <a:solidFill>
                <a:srgbClr val="FFFFFF"/>
              </a:solidFill>
            </a:endParaRPr>
          </a:p>
          <a:p>
            <a:pPr lvl="0"/>
            <a:r>
              <a:rPr lang="th" sz="1500" b="1" dirty="0">
                <a:solidFill>
                  <a:schemeClr val="tx2"/>
                </a:solidFill>
              </a:rPr>
              <a:t>การรายงานข้อกังวล</a:t>
            </a:r>
          </a:p>
          <a:p>
            <a:pPr lvl="0"/>
            <a:endParaRPr lang="en-GB" sz="1333" dirty="0"/>
          </a:p>
          <a:p>
            <a:pPr lvl="0"/>
            <a:r>
              <a:rPr lang="th" sz="1500" dirty="0"/>
              <a:t>พนักงานผู้จัดจําหน่ายต้องรายงานการกระทําใด ๆ ที่เกี่ยวข้องกับ Medtronic ที่พวกเขาเชื่อว่าเป็นการละเมิดนโยบายหรือกฎหมายผ่านฝ่ายบริหารสายด่วน Medtronic (VOICE YOUR CONCERN Line) และการปฏิบัติตามกฎหมายหรือช่องทาง Medtronic</a:t>
            </a:r>
          </a:p>
          <a:p>
            <a:endParaRPr lang="en-GB" sz="1500" dirty="0"/>
          </a:p>
          <a:p>
            <a:r>
              <a:rPr lang="th" sz="1500" dirty="0"/>
              <a:t>เว็บไซต์และสายด่วน "Voice Your Concern Line":</a:t>
            </a:r>
          </a:p>
          <a:p>
            <a:r>
              <a:rPr lang="th" sz="1500" dirty="0"/>
              <a:t>หมายเลขสายด่วนโทรฟรี: +1.800.488.3125</a:t>
            </a:r>
          </a:p>
          <a:p>
            <a:r>
              <a:rPr lang="th" sz="1500" u="sng" dirty="0">
                <a:hlinkClick r:id="rId2"/>
              </a:rPr>
              <a:t>www.voiceyourconcernline.com</a:t>
            </a:r>
            <a:endParaRPr lang="en-GB" sz="1500" dirty="0"/>
          </a:p>
          <a:p>
            <a:endParaRPr lang="en-US" sz="1417" dirty="0">
              <a:solidFill>
                <a:srgbClr val="FFFFFF"/>
              </a:solidFill>
            </a:endParaRPr>
          </a:p>
        </p:txBody>
      </p:sp>
      <p:pic>
        <p:nvPicPr>
          <p:cNvPr id="2" name="Picture 1" descr="รูปภาพที่มีสร้อยคอ&#10;&#10;คํา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C2E01234-67D1-D1CE-C3D5-68CB0576FD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82243" y="1549112"/>
            <a:ext cx="1993388" cy="2651760"/>
          </a:xfrm>
          <a:custGeom>
            <a:avLst/>
            <a:gdLst>
              <a:gd name="connsiteX0" fmla="*/ 1940129 w 6186388"/>
              <a:gd name="connsiteY0" fmla="*/ 0 h 8229599"/>
              <a:gd name="connsiteX1" fmla="*/ 6186388 w 6186388"/>
              <a:gd name="connsiteY1" fmla="*/ 0 h 8229599"/>
              <a:gd name="connsiteX2" fmla="*/ 6186388 w 6186388"/>
              <a:gd name="connsiteY2" fmla="*/ 8229599 h 8229599"/>
              <a:gd name="connsiteX3" fmla="*/ 1963562 w 6186388"/>
              <a:gd name="connsiteY3" fmla="*/ 8229599 h 8229599"/>
              <a:gd name="connsiteX4" fmla="*/ 1926963 w 6186388"/>
              <a:gd name="connsiteY4" fmla="*/ 8200774 h 8229599"/>
              <a:gd name="connsiteX5" fmla="*/ 8711 w 6186388"/>
              <a:gd name="connsiteY5" fmla="*/ 4412567 h 8229599"/>
              <a:gd name="connsiteX6" fmla="*/ 0 w 6186388"/>
              <a:gd name="connsiteY6" fmla="*/ 4105608 h 8229599"/>
              <a:gd name="connsiteX7" fmla="*/ 0 w 6186388"/>
              <a:gd name="connsiteY7" fmla="*/ 4105536 h 8229599"/>
              <a:gd name="connsiteX8" fmla="*/ 8711 w 6186388"/>
              <a:gd name="connsiteY8" fmla="*/ 3798578 h 8229599"/>
              <a:gd name="connsiteX9" fmla="*/ 1926963 w 6186388"/>
              <a:gd name="connsiteY9" fmla="*/ 10370 h 822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86388" h="8229599">
                <a:moveTo>
                  <a:pt x="1940129" y="0"/>
                </a:moveTo>
                <a:lnTo>
                  <a:pt x="6186388" y="0"/>
                </a:lnTo>
                <a:lnTo>
                  <a:pt x="6186388" y="8229599"/>
                </a:lnTo>
                <a:lnTo>
                  <a:pt x="1963562" y="8229599"/>
                </a:lnTo>
                <a:lnTo>
                  <a:pt x="1926963" y="8200774"/>
                </a:lnTo>
                <a:cubicBezTo>
                  <a:pt x="823671" y="7288215"/>
                  <a:pt x="95431" y="5936458"/>
                  <a:pt x="8711" y="4412567"/>
                </a:cubicBezTo>
                <a:lnTo>
                  <a:pt x="0" y="4105608"/>
                </a:lnTo>
                <a:lnTo>
                  <a:pt x="0" y="4105536"/>
                </a:lnTo>
                <a:lnTo>
                  <a:pt x="8711" y="3798578"/>
                </a:lnTo>
                <a:cubicBezTo>
                  <a:pt x="95431" y="2274687"/>
                  <a:pt x="823671" y="922930"/>
                  <a:pt x="1926963" y="1037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460918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7986" y="184349"/>
            <a:ext cx="11430000" cy="610295"/>
          </a:xfrm>
        </p:spPr>
        <p:txBody>
          <a:bodyPr/>
          <a:lstStyle/>
          <a:p>
            <a:r>
              <a:rPr lang="th" dirty="0"/>
              <a:t>ผู้ติดต่อด้านการปฏิบัติตามข้อกําหนดของช่องทางทั่วโลก</a:t>
            </a:r>
            <a:br>
              <a:rPr lang="en-US" dirty="0"/>
            </a:br>
            <a:endParaRPr lang="en-US" b="0" dirty="0">
              <a:latin typeface="Effra Light" panose="020B04030202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th"/>
              <a:t>Distributor Compliance Presentation - June 2023 - สาธารณะ</a:t>
            </a:r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4317142-5DBB-2861-CF85-EC6DC3E4BE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366320"/>
              </p:ext>
            </p:extLst>
          </p:nvPr>
        </p:nvGraphicFramePr>
        <p:xfrm>
          <a:off x="171489" y="557760"/>
          <a:ext cx="7229436" cy="6236942"/>
        </p:xfrm>
        <a:graphic>
          <a:graphicData uri="http://schemas.openxmlformats.org/drawingml/2006/table">
            <a:tbl>
              <a:tblPr firstRow="1" firstCol="1" bandRow="1"/>
              <a:tblGrid>
                <a:gridCol w="3506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2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58797">
                <a:tc gridSpan="2">
                  <a:txBody>
                    <a:bodyPr/>
                    <a:lstStyle>
                      <a:lvl1pPr marL="0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1pPr>
                      <a:lvl2pPr marL="457182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2pPr>
                      <a:lvl3pPr marL="914363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3pPr>
                      <a:lvl4pPr marL="1371545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4pPr>
                      <a:lvl5pPr marL="1828727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5pPr>
                      <a:lvl6pPr marL="2285909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6pPr>
                      <a:lvl7pPr marL="2743090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7pPr>
                      <a:lvl8pPr marL="3200272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8pPr>
                      <a:lvl9pPr marL="3657454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9pPr>
                    </a:lstStyle>
                    <a:p>
                      <a:pPr marL="0" marR="0" lvl="0" indent="0" algn="ctr" defTabSz="45702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u="sng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02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" sz="1100" b="1" u="sng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หัวหน้าโครงการระดับโลก</a:t>
                      </a:r>
                    </a:p>
                    <a:p>
                      <a:pPr marL="0" marR="0" lvl="0" indent="0" algn="ctr" defTabSz="45702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Philippa Montgomerie รองประธานฝ่ายจริยธรรมและเจ้าหน้าที่กํากับดูแลการปฏิบัติตามกฎระเบียบภูมิภาคทั่วโลก / กฎหมายทั่วโลก</a:t>
                      </a:r>
                    </a:p>
                    <a:p>
                      <a:pPr marL="0" marR="0" indent="0" algn="ctr" defTabSz="45702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" sz="11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philippa.montgomerie@medtronic.com</a:t>
                      </a:r>
                      <a:endParaRPr lang="en-US" sz="1100" b="1" kern="1200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45702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kern="1200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424" marR="56424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E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026487"/>
                  </a:ext>
                </a:extLst>
              </a:tr>
              <a:tr h="1666120">
                <a:tc>
                  <a:txBody>
                    <a:bodyPr/>
                    <a:lstStyle>
                      <a:lvl1pPr marL="0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1pPr>
                      <a:lvl2pPr marL="457182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2pPr>
                      <a:lvl3pPr marL="914363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3pPr>
                      <a:lvl4pPr marL="1371545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4pPr>
                      <a:lvl5pPr marL="1828727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5pPr>
                      <a:lvl6pPr marL="2285909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6pPr>
                      <a:lvl7pPr marL="2743090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7pPr>
                      <a:lvl8pPr marL="3200272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8pPr>
                      <a:lvl9pPr marL="3657454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" sz="1100" b="1" u="sng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อีเอ็มอีเอ</a:t>
                      </a:r>
                    </a:p>
                    <a:p>
                      <a:pPr marL="0" marR="0" indent="0" algn="l" defTabSz="45702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Vera Ivanenko หัวหน้าภูมิภาค (มอสโก, รัสเซีย) </a:t>
                      </a:r>
                      <a:r>
                        <a:rPr lang="th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judith.verkooijen@medtronic.com</a:t>
                      </a:r>
                      <a:endParaRPr lang="en-US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02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02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อบิเกล มาร์ติเนซ (ลักเซมเบิร์ก)</a:t>
                      </a:r>
                    </a:p>
                    <a:p>
                      <a:pPr marL="0" marR="0" indent="0" algn="l" defTabSz="45702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m.guadalupe.abigail.martinez@medtronic.com</a:t>
                      </a:r>
                      <a:endParaRPr lang="it-IT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02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02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Walid Fahim (ดูไบ สหรัฐอาหรับเอมิเรตส์)</a:t>
                      </a:r>
                    </a:p>
                    <a:p>
                      <a:pPr marL="0" marR="0" indent="0" algn="l" defTabSz="45702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walid.fahim@medtronic.com</a:t>
                      </a:r>
                      <a:endParaRPr lang="en-US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424" marR="56424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E46"/>
                    </a:solidFill>
                  </a:tcPr>
                </a:tc>
                <a:tc>
                  <a:txBody>
                    <a:bodyPr/>
                    <a:lstStyle>
                      <a:lvl1pPr marL="0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ffra"/>
                        </a:defRPr>
                      </a:lvl1pPr>
                      <a:lvl2pPr marL="457182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ffra"/>
                        </a:defRPr>
                      </a:lvl2pPr>
                      <a:lvl3pPr marL="914363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ffra"/>
                        </a:defRPr>
                      </a:lvl3pPr>
                      <a:lvl4pPr marL="1371545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ffra"/>
                        </a:defRPr>
                      </a:lvl4pPr>
                      <a:lvl5pPr marL="1828727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ffra"/>
                        </a:defRPr>
                      </a:lvl5pPr>
                      <a:lvl6pPr marL="2285909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ffra"/>
                        </a:defRPr>
                      </a:lvl6pPr>
                      <a:lvl7pPr marL="2743090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ffra"/>
                        </a:defRPr>
                      </a:lvl7pPr>
                      <a:lvl8pPr marL="3200272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ffra"/>
                        </a:defRPr>
                      </a:lvl8pPr>
                      <a:lvl9pPr marL="3657454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ffra"/>
                        </a:defRPr>
                      </a:lvl9pPr>
                    </a:lstStyle>
                    <a:p>
                      <a:pPr marL="0" algn="l" defTabSz="457029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" sz="11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อเมริกา (ลาตัม)</a:t>
                      </a:r>
                    </a:p>
                    <a:p>
                      <a:pPr marL="0" marR="0" indent="0" algn="l" defTabSz="45702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Hector Romero, Regional Lead (เม็กซิโกซิตี้, เม็กซิโก)</a:t>
                      </a:r>
                      <a:endParaRPr lang="en-US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02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hector.romero@medtronic.com</a:t>
                      </a:r>
                      <a:endParaRPr lang="en-US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424" marR="56424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E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0974">
                <a:tc>
                  <a:txBody>
                    <a:bodyPr/>
                    <a:lstStyle>
                      <a:lvl1pPr marL="0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1pPr>
                      <a:lvl2pPr marL="457182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2pPr>
                      <a:lvl3pPr marL="914363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3pPr>
                      <a:lvl4pPr marL="1371545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4pPr>
                      <a:lvl5pPr marL="1828727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5pPr>
                      <a:lvl6pPr marL="2285909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6pPr>
                      <a:lvl7pPr marL="2743090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7pPr>
                      <a:lvl8pPr marL="3200272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8pPr>
                      <a:lvl9pPr marL="3657454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9pPr>
                    </a:lstStyle>
                    <a:p>
                      <a:pPr marL="0" algn="l" defTabSz="457029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" sz="11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เอเชียแปซิฟิก</a:t>
                      </a:r>
                    </a:p>
                    <a:p>
                      <a:pPr marL="0" marR="0" indent="0" algn="l" defTabSz="45702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Jac Lim หัวหน้าภูมิภาค (สิงคโปร์)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45702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" sz="1100" u="sng" dirty="0">
                          <a:solidFill>
                            <a:srgbClr val="92D05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  <a:hlinkClick r:id="rId8"/>
                        </a:rPr>
                        <a:t>jac.lim@medtronic.com</a:t>
                      </a:r>
                      <a:endParaRPr lang="en-US" sz="1100" u="sng" dirty="0">
                        <a:solidFill>
                          <a:srgbClr val="92D05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1" kern="1200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" sz="11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Nobuaki Tanaka (โตเกียว, ประเทศญี่ปุ่น)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" sz="11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  <a:hlinkClick r:id="rId9"/>
                        </a:rPr>
                        <a:t>nobuaki.tanaka@medtronic.com</a:t>
                      </a:r>
                      <a:endParaRPr lang="en-US" sz="1100" b="1" kern="1200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1" kern="1200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" sz="11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Yann Shuang Lee, (สิงคโปร์)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" sz="11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  <a:hlinkClick r:id="rId10"/>
                        </a:rPr>
                        <a:t>yann.shuang.lee@medtronic.com</a:t>
                      </a:r>
                      <a:endParaRPr lang="en-US" sz="11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424" marR="56424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E46"/>
                    </a:solidFill>
                  </a:tcPr>
                </a:tc>
                <a:tc>
                  <a:txBody>
                    <a:bodyPr/>
                    <a:lstStyle>
                      <a:lvl1pPr marL="0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ffra"/>
                        </a:defRPr>
                      </a:lvl1pPr>
                      <a:lvl2pPr marL="457182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ffra"/>
                        </a:defRPr>
                      </a:lvl2pPr>
                      <a:lvl3pPr marL="914363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ffra"/>
                        </a:defRPr>
                      </a:lvl3pPr>
                      <a:lvl4pPr marL="1371545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ffra"/>
                        </a:defRPr>
                      </a:lvl4pPr>
                      <a:lvl5pPr marL="1828727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ffra"/>
                        </a:defRPr>
                      </a:lvl5pPr>
                      <a:lvl6pPr marL="2285909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ffra"/>
                        </a:defRPr>
                      </a:lvl6pPr>
                      <a:lvl7pPr marL="2743090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ffra"/>
                        </a:defRPr>
                      </a:lvl7pPr>
                      <a:lvl8pPr marL="3200272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ffra"/>
                        </a:defRPr>
                      </a:lvl8pPr>
                      <a:lvl9pPr marL="3657454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ffra"/>
                        </a:defRPr>
                      </a:lvl9pPr>
                    </a:lstStyle>
                    <a:p>
                      <a:pPr marL="0" algn="l" defTabSz="457029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" sz="11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จีนแผ่นดินใหญ่</a:t>
                      </a:r>
                    </a:p>
                    <a:p>
                      <a:pPr marL="0" marR="0" indent="0" algn="l" defTabSz="45702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Jing Zhao หัวหน้าภูมิภาค (เซี่ยงไฮ้สาธารณรัฐประชาชนจีน)</a:t>
                      </a:r>
                    </a:p>
                    <a:p>
                      <a:pPr marL="0" marR="0" indent="0" algn="l" defTabSz="45702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" sz="1000" b="1" kern="1200" dirty="0">
                          <a:solidFill>
                            <a:srgbClr val="92D05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  <a:hlinkClick r:id="rId11"/>
                        </a:rPr>
                        <a:t>jing.zhao2@medtronic.com</a:t>
                      </a:r>
                      <a:endParaRPr lang="en-US" sz="1000" b="1" kern="1200" dirty="0">
                        <a:solidFill>
                          <a:srgbClr val="92D05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Gemma Chen ผู้เชี่ยวชาญด้านการปฏิบัติตามกฎระเบียบ (เซี่ยงไฮ้สาธารณรัฐประชาชนจีน)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  <a:hlinkClick r:id="rId12"/>
                        </a:rPr>
                        <a:t>gemma.chen2@medtronic.com</a:t>
                      </a:r>
                      <a:endParaRPr lang="en-US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" sz="1000" b="1" kern="1200" dirty="0">
                          <a:solidFill>
                            <a:schemeClr val="tx1"/>
                          </a:solidFill>
                          <a:effectLst/>
                          <a:latin typeface="Effra"/>
                          <a:ea typeface="Calibri"/>
                          <a:cs typeface="Times New Roman"/>
                        </a:rPr>
                        <a:t>Vera Wu, Associate Compliance Specialist (เซี่ยงไฮ้, สาธารณรัฐประชาชนจีน)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" sz="1000" b="1" kern="1200" dirty="0">
                          <a:solidFill>
                            <a:schemeClr val="tx1"/>
                          </a:solidFill>
                          <a:effectLst/>
                          <a:latin typeface="Effra"/>
                          <a:ea typeface="Calibri"/>
                          <a:cs typeface="Times New Roman"/>
                          <a:hlinkClick r:id="rId13"/>
                        </a:rPr>
                        <a:t>vera.wu@medtronic.com</a:t>
                      </a:r>
                      <a:endParaRPr lang="en-US" sz="1000" b="1" kern="1200" dirty="0">
                        <a:solidFill>
                          <a:schemeClr val="tx1"/>
                        </a:solidFill>
                        <a:effectLst/>
                        <a:latin typeface="Effr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" sz="1000" b="1" kern="1200" dirty="0">
                          <a:solidFill>
                            <a:schemeClr val="tx1"/>
                          </a:solidFill>
                          <a:effectLst/>
                          <a:latin typeface="Effra"/>
                          <a:ea typeface="Calibri"/>
                          <a:cs typeface="Times New Roman"/>
                        </a:rPr>
                        <a:t>Wenjin Li, การปฏิบัติตามกฎระเบียบ (เซี่ยงไฮ้, สาธารณรัฐประชาชนจีน)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" sz="1000" b="1" kern="1200" dirty="0">
                          <a:solidFill>
                            <a:schemeClr val="tx1"/>
                          </a:solidFill>
                          <a:effectLst/>
                          <a:latin typeface="Effra"/>
                          <a:ea typeface="Calibri"/>
                          <a:cs typeface="Times New Roman"/>
                          <a:hlinkClick r:id="rId14"/>
                        </a:rPr>
                        <a:t>wenjin.li@medtronic.com</a:t>
                      </a:r>
                      <a:endParaRPr lang="en-US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424" marR="56424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E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C1C1996-152A-9BE9-12A9-2AFE8A55FA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041184"/>
              </p:ext>
            </p:extLst>
          </p:nvPr>
        </p:nvGraphicFramePr>
        <p:xfrm>
          <a:off x="7660055" y="557759"/>
          <a:ext cx="4147931" cy="6115892"/>
        </p:xfrm>
        <a:graphic>
          <a:graphicData uri="http://schemas.openxmlformats.org/drawingml/2006/table">
            <a:tbl>
              <a:tblPr firstRow="1" firstCol="1" bandRow="1"/>
              <a:tblGrid>
                <a:gridCol w="4147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15892">
                <a:tc>
                  <a:txBody>
                    <a:bodyPr/>
                    <a:lstStyle>
                      <a:lvl1pPr marL="0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1pPr>
                      <a:lvl2pPr marL="457182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2pPr>
                      <a:lvl3pPr marL="914363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3pPr>
                      <a:lvl4pPr marL="1371545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4pPr>
                      <a:lvl5pPr marL="1828727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5pPr>
                      <a:lvl6pPr marL="2285909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6pPr>
                      <a:lvl7pPr marL="2743090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7pPr>
                      <a:lvl8pPr marL="3200272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8pPr>
                      <a:lvl9pPr marL="3657454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9pPr>
                    </a:lstStyle>
                    <a:p>
                      <a:pPr marL="0" marR="0" lvl="0" indent="0" algn="ctr" defTabSz="4570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u="sng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0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u="sng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0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" sz="1100" b="1" u="sng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โปรแกรมการปฏิบัติตามข้อกําหนดทั่วโลก </a:t>
                      </a:r>
                    </a:p>
                    <a:p>
                      <a:pPr marL="0" marR="0" lvl="0" indent="0" algn="ctr" defTabSz="4570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" sz="1100" b="1" u="sng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ทีมเซ็นทรัล</a:t>
                      </a:r>
                    </a:p>
                    <a:p>
                      <a:pPr lvl="0" algn="ctr"/>
                      <a:endParaRPr lang="en-US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lvl="0" algn="l"/>
                      <a:endParaRPr lang="en-US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lvl="0" algn="l"/>
                      <a:r>
                        <a:rPr lang="th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Paola Samaniego, Sr. Compliance Program Manager (ลิมา เปรู)</a:t>
                      </a:r>
                    </a:p>
                    <a:p>
                      <a:pPr lvl="0" algn="l"/>
                      <a:r>
                        <a:rPr lang="th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  <a:hlinkClick r:id="rId15"/>
                        </a:rPr>
                        <a:t>paola.samaniego@medtronic.com</a:t>
                      </a:r>
                      <a:endParaRPr lang="en-US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lvl="0" algn="l"/>
                      <a:endParaRPr lang="en-US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lvl="0" algn="l"/>
                      <a:endParaRPr lang="en-US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lvl="0" algn="l"/>
                      <a:r>
                        <a:rPr lang="th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Lali Mesanza, Sr. Compliance Program Manager (บาร์เซโลนา สเปน)</a:t>
                      </a:r>
                    </a:p>
                    <a:p>
                      <a:pPr lvl="0" algn="l"/>
                      <a:r>
                        <a:rPr lang="th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  <a:hlinkClick r:id="rId16"/>
                        </a:rPr>
                        <a:t>eulalia.mesanza.costa@medtronic.com</a:t>
                      </a:r>
                      <a:endParaRPr lang="en-US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lvl="0" algn="l"/>
                      <a:endParaRPr lang="en-US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lvl="0" algn="l"/>
                      <a:endParaRPr lang="en-US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lvl="0" algn="l"/>
                      <a:r>
                        <a:rPr lang="th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George Deden, Compliance Program Manager (มินนีแอโพลิส, มินนิโซตา, สหรัฐอเมริกา)</a:t>
                      </a:r>
                    </a:p>
                    <a:p>
                      <a:pPr algn="l"/>
                      <a:r>
                        <a:rPr lang="th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  <a:hlinkClick r:id="rId17"/>
                        </a:rPr>
                        <a:t>george.c.deden@medtronic.com</a:t>
                      </a:r>
                      <a:endParaRPr lang="en-GB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en-US" sz="1000" b="1" kern="1200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424" marR="56424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E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3648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E4B3C10-8D23-4FAE-B600-3DA09ECEC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990" y="2884749"/>
            <a:ext cx="11002698" cy="1138773"/>
          </a:xfrm>
        </p:spPr>
        <p:txBody>
          <a:bodyPr anchor="ctr"/>
          <a:lstStyle/>
          <a:p>
            <a:r>
              <a:rPr lang="th"/>
              <a:t>ขอบคุณ</a:t>
            </a:r>
          </a:p>
        </p:txBody>
      </p:sp>
    </p:spTree>
    <p:extLst>
      <p:ext uri="{BB962C8B-B14F-4D97-AF65-F5344CB8AC3E}">
        <p14:creationId xmlns:p14="http://schemas.microsoft.com/office/powerpoint/2010/main" val="523306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3ED48-EF29-4D4A-8196-C143FA05D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661" y="364687"/>
            <a:ext cx="11002363" cy="332143"/>
          </a:xfrm>
        </p:spPr>
        <p:txBody>
          <a:bodyPr/>
          <a:lstStyle/>
          <a:p>
            <a:r>
              <a:rPr lang="th"/>
              <a:t>วาระ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4905B49-3A94-43E1-A519-A1AC3E53BF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032669"/>
              </p:ext>
            </p:extLst>
          </p:nvPr>
        </p:nvGraphicFramePr>
        <p:xfrm>
          <a:off x="593660" y="1662905"/>
          <a:ext cx="11002363" cy="2900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98848">
                  <a:extLst>
                    <a:ext uri="{9D8B030D-6E8A-4147-A177-3AD203B41FA5}">
                      <a16:colId xmlns:a16="http://schemas.microsoft.com/office/drawing/2014/main" val="3720048123"/>
                    </a:ext>
                  </a:extLst>
                </a:gridCol>
                <a:gridCol w="10303515">
                  <a:extLst>
                    <a:ext uri="{9D8B030D-6E8A-4147-A177-3AD203B41FA5}">
                      <a16:colId xmlns:a16="http://schemas.microsoft.com/office/drawing/2014/main" val="383269663"/>
                    </a:ext>
                  </a:extLst>
                </a:gridCol>
              </a:tblGrid>
              <a:tr h="991518">
                <a:tc>
                  <a:txBody>
                    <a:bodyPr/>
                    <a:lstStyle/>
                    <a:p>
                      <a:pPr marL="0" algn="l" defTabSz="1097280" rtl="0" eaLnBrk="1" latinLnBrk="0" hangingPunct="1"/>
                      <a:r>
                        <a:rPr lang="th" sz="3700" b="0" kern="1200">
                          <a:solidFill>
                            <a:schemeClr val="tx2"/>
                          </a:solidFill>
                          <a:latin typeface="Avenir Next World Thin" panose="020B0303020202020204" pitchFamily="34" charset="0"/>
                          <a:ea typeface="+mn-ea"/>
                          <a:cs typeface="Avenir Next World Thin" panose="020B0303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" sz="1800" b="0" dirty="0">
                          <a:solidFill>
                            <a:schemeClr val="tx1"/>
                          </a:solidFill>
                        </a:rPr>
                        <a:t>สารจาก Tara Schewchuk รองประธานและประธานเจ้าหน้าที่ฝ่ายจริยธรรมและการปฏิบัติตามกฎระเบียบ </a:t>
                      </a:r>
                    </a:p>
                  </a:txBody>
                  <a:tcPr marL="0" marR="76200" marT="38100" marB="381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9861046"/>
                  </a:ext>
                </a:extLst>
              </a:tr>
              <a:tr h="1090950"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" sz="3700" b="0" kern="1200">
                          <a:solidFill>
                            <a:schemeClr val="tx2"/>
                          </a:solidFill>
                          <a:latin typeface="Avenir Next World Thin" panose="020B0303020202020204" pitchFamily="34" charset="0"/>
                          <a:ea typeface="+mn-ea"/>
                          <a:cs typeface="Avenir Next World Thin" panose="020B0303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" sz="1800" dirty="0">
                          <a:solidFill>
                            <a:schemeClr val="tx1"/>
                          </a:solidFill>
                        </a:rPr>
                        <a:t>ข้อกําหนดการปฏิบัติตาม Medtronic</a:t>
                      </a:r>
                    </a:p>
                  </a:txBody>
                  <a:tcPr marL="0" marR="76200" marT="38100" marB="381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3046154"/>
                  </a:ext>
                </a:extLst>
              </a:tr>
              <a:tr h="817892"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" sz="3700" b="0" kern="1200">
                          <a:solidFill>
                            <a:schemeClr val="tx2"/>
                          </a:solidFill>
                          <a:latin typeface="Avenir Next World Thin" panose="020B0303020202020204" pitchFamily="34" charset="0"/>
                          <a:ea typeface="+mn-ea"/>
                          <a:cs typeface="Avenir Next World Thin" panose="020B0303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" sz="1800" dirty="0">
                          <a:solidFill>
                            <a:schemeClr val="tx1"/>
                          </a:solidFill>
                        </a:rPr>
                        <a:t>ข้อคิด</a:t>
                      </a:r>
                    </a:p>
                  </a:txBody>
                  <a:tcPr marL="0" marR="76200" marT="38100" marB="381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9820170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9396D9-641A-4EF9-B724-0C7A431E17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63083" y="6388511"/>
            <a:ext cx="8770938" cy="128177"/>
          </a:xfrm>
        </p:spPr>
        <p:txBody>
          <a:bodyPr/>
          <a:lstStyle/>
          <a:p>
            <a:pPr defTabSz="380985"/>
            <a:r>
              <a:rPr lang="th">
                <a:solidFill>
                  <a:srgbClr val="FFFFFF"/>
                </a:solidFill>
                <a:latin typeface="Avenir Next World"/>
              </a:rPr>
              <a:t>Distributor Compliance Presentation - June 2023 - สาธารณะ</a:t>
            </a:r>
          </a:p>
        </p:txBody>
      </p:sp>
    </p:spTree>
    <p:extLst>
      <p:ext uri="{BB962C8B-B14F-4D97-AF65-F5344CB8AC3E}">
        <p14:creationId xmlns:p14="http://schemas.microsoft.com/office/powerpoint/2010/main" val="3310719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A8DFA24-CAAB-4668-98EA-C0E411AB9F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75525" y="1023560"/>
            <a:ext cx="4762500" cy="4762500"/>
          </a:xfrm>
          <a:prstGeom prst="ellipse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0F2DB0-AE1A-411D-8DFE-4F8F73BF18F1}"/>
              </a:ext>
            </a:extLst>
          </p:cNvPr>
          <p:cNvSpPr txBox="1">
            <a:spLocks/>
          </p:cNvSpPr>
          <p:nvPr/>
        </p:nvSpPr>
        <p:spPr>
          <a:xfrm>
            <a:off x="4472296" y="1214873"/>
            <a:ext cx="7256198" cy="4154984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 algn="l" defTabSz="548457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200" b="1" i="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548457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200" b="0" i="0" kern="1200" cap="all">
                <a:solidFill>
                  <a:schemeClr val="tx1"/>
                </a:solidFill>
                <a:latin typeface="Effra Light"/>
                <a:ea typeface="+mn-ea"/>
                <a:cs typeface="Effra"/>
              </a:defRPr>
            </a:lvl2pPr>
            <a:lvl3pPr marL="0" indent="0" algn="l" defTabSz="548457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200" b="1" i="0" kern="1200" cap="all" baseline="0">
                <a:solidFill>
                  <a:schemeClr val="tx2"/>
                </a:solidFill>
                <a:latin typeface="+mj-lt"/>
                <a:ea typeface="+mn-ea"/>
                <a:cs typeface="Effra"/>
              </a:defRPr>
            </a:lvl3pPr>
            <a:lvl4pPr marL="0" indent="0" algn="l" defTabSz="548457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200" b="0" i="0" kern="1200" cap="all">
                <a:solidFill>
                  <a:schemeClr val="tx2"/>
                </a:solidFill>
                <a:latin typeface="Effra Light"/>
                <a:ea typeface="+mn-ea"/>
                <a:cs typeface="Effra Light"/>
              </a:defRPr>
            </a:lvl4pPr>
            <a:lvl5pPr marL="0" indent="0" algn="l" defTabSz="548457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200" b="0" i="0" kern="1200" cap="all" baseline="0">
                <a:solidFill>
                  <a:schemeClr val="accent2"/>
                </a:solidFill>
                <a:latin typeface="+mj-lt"/>
                <a:ea typeface="+mn-ea"/>
                <a:cs typeface="Effra"/>
              </a:defRPr>
            </a:lvl5pPr>
            <a:lvl6pPr marL="0" indent="0" algn="l" defTabSz="548457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 b="0" i="0" kern="1200" cap="all">
                <a:solidFill>
                  <a:schemeClr val="tx2"/>
                </a:solidFill>
                <a:latin typeface="Effra"/>
                <a:ea typeface="+mn-ea"/>
                <a:cs typeface="Effra"/>
              </a:defRPr>
            </a:lvl6pPr>
            <a:lvl7pPr marL="0" indent="0" algn="l" defTabSz="548457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 b="0" i="0" kern="1200" cap="all">
                <a:solidFill>
                  <a:schemeClr val="tx2"/>
                </a:solidFill>
                <a:latin typeface="Effra"/>
                <a:ea typeface="+mn-ea"/>
                <a:cs typeface="Effra"/>
              </a:defRPr>
            </a:lvl7pPr>
            <a:lvl8pPr marL="4113428" indent="-274229" algn="l" defTabSz="548457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1886" indent="-274229" algn="l" defTabSz="548457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457029">
              <a:lnSpc>
                <a:spcPct val="100000"/>
              </a:lnSpc>
            </a:pPr>
            <a:r>
              <a:rPr lang="th" sz="2000" b="0" cap="none" dirty="0">
                <a:solidFill>
                  <a:srgbClr val="4A7DFF"/>
                </a:solidFill>
                <a:latin typeface="Avenir Next World"/>
                <a:cs typeface="Effra"/>
              </a:rPr>
              <a:t>"Medtronic ได้รับการยอมรับว่าเป็น บริษัท ที่มีจริยธรรมและเป็นไปตามข้อกําหนดซึ่งส่งเสริมความซื่อสัตย์และจริยธรรมในทุกที่ที่เราดําเนินงาน  พันธมิตรทางธุรกิจเช่นคุณเป็นส่วนสําคัญของกลยุทธ์ทางธุรกิจที่ยั่งยืนซึ่งสอดคล้องกับกฎหมายและข้อบังคับระหว่างประเทศที่เกี่ยวข้องทั้งหมดกฎหมายต่อต้านการติดสินบนในท้องถิ่นจรรยาบรรณของอุตสาหกรรมและจรรยาบรรณของเราเอง  เรามุ่งมั่นที่จะปรับปรุงจุดยืนด้านความซื่อสัตย์และจริยธรรมของเราอย่างต่อเนื่องผ่านพันธมิตรทางธุรกิจที่แข็งแกร่ง </a:t>
            </a:r>
          </a:p>
          <a:p>
            <a:pPr algn="just" defTabSz="457029">
              <a:lnSpc>
                <a:spcPct val="100000"/>
              </a:lnSpc>
            </a:pPr>
            <a:endParaRPr lang="en-US" sz="2000" b="0" cap="none" dirty="0">
              <a:solidFill>
                <a:srgbClr val="4A7DFF"/>
              </a:solidFill>
              <a:latin typeface="Avenir Next World"/>
              <a:cs typeface="Effra"/>
            </a:endParaRPr>
          </a:p>
          <a:p>
            <a:pPr algn="just" defTabSz="457029">
              <a:lnSpc>
                <a:spcPct val="100000"/>
              </a:lnSpc>
            </a:pPr>
            <a:r>
              <a:rPr lang="th" sz="2000" b="0" cap="none" dirty="0">
                <a:solidFill>
                  <a:srgbClr val="4A7DFF"/>
                </a:solidFill>
                <a:latin typeface="Avenir Next World"/>
                <a:cs typeface="Effra"/>
              </a:rPr>
              <a:t>ขอบคุณสําหรับการสนับสนุนของคุณในความคิดริเริ่มที่สําคัญนี้"</a:t>
            </a:r>
          </a:p>
          <a:p>
            <a:pPr defTabSz="457029">
              <a:lnSpc>
                <a:spcPct val="100000"/>
              </a:lnSpc>
            </a:pPr>
            <a:endParaRPr lang="en-US" sz="5000" b="0" cap="none" dirty="0">
              <a:solidFill>
                <a:srgbClr val="4A7DFF"/>
              </a:solidFill>
              <a:latin typeface="Avenir Next World"/>
              <a:cs typeface="Effra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0B1EE31-CAA7-4D7F-8BF4-49AAFA832FF8}"/>
              </a:ext>
            </a:extLst>
          </p:cNvPr>
          <p:cNvSpPr txBox="1">
            <a:spLocks/>
          </p:cNvSpPr>
          <p:nvPr/>
        </p:nvSpPr>
        <p:spPr>
          <a:xfrm>
            <a:off x="4472296" y="5062080"/>
            <a:ext cx="7256198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548457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200" b="1" i="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548457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200" b="0" i="0" kern="1200" cap="all">
                <a:solidFill>
                  <a:schemeClr val="tx1"/>
                </a:solidFill>
                <a:latin typeface="Effra Light"/>
                <a:ea typeface="+mn-ea"/>
                <a:cs typeface="Effra"/>
              </a:defRPr>
            </a:lvl2pPr>
            <a:lvl3pPr marL="0" indent="0" algn="l" defTabSz="548457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200" b="1" i="0" kern="1200" cap="all" baseline="0">
                <a:solidFill>
                  <a:schemeClr val="tx2"/>
                </a:solidFill>
                <a:latin typeface="+mj-lt"/>
                <a:ea typeface="+mn-ea"/>
                <a:cs typeface="Effra"/>
              </a:defRPr>
            </a:lvl3pPr>
            <a:lvl4pPr marL="0" indent="0" algn="l" defTabSz="548457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200" b="0" i="0" kern="1200" cap="all">
                <a:solidFill>
                  <a:schemeClr val="tx2"/>
                </a:solidFill>
                <a:latin typeface="Effra Light"/>
                <a:ea typeface="+mn-ea"/>
                <a:cs typeface="Effra Light"/>
              </a:defRPr>
            </a:lvl4pPr>
            <a:lvl5pPr marL="0" indent="0" algn="l" defTabSz="548457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200" b="0" i="0" kern="1200" cap="all" baseline="0">
                <a:solidFill>
                  <a:schemeClr val="accent2"/>
                </a:solidFill>
                <a:latin typeface="+mj-lt"/>
                <a:ea typeface="+mn-ea"/>
                <a:cs typeface="Effra"/>
              </a:defRPr>
            </a:lvl5pPr>
            <a:lvl6pPr marL="0" indent="0" algn="l" defTabSz="548457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 b="0" i="0" kern="1200" cap="all">
                <a:solidFill>
                  <a:schemeClr val="tx2"/>
                </a:solidFill>
                <a:latin typeface="Effra"/>
                <a:ea typeface="+mn-ea"/>
                <a:cs typeface="Effra"/>
              </a:defRPr>
            </a:lvl6pPr>
            <a:lvl7pPr marL="0" indent="0" algn="l" defTabSz="548457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 b="0" i="0" kern="1200" cap="all">
                <a:solidFill>
                  <a:schemeClr val="tx2"/>
                </a:solidFill>
                <a:latin typeface="Effra"/>
                <a:ea typeface="+mn-ea"/>
                <a:cs typeface="Effra"/>
              </a:defRPr>
            </a:lvl7pPr>
            <a:lvl8pPr marL="4113428" indent="-274229" algn="l" defTabSz="548457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1886" indent="-274229" algn="l" defTabSz="548457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029">
              <a:lnSpc>
                <a:spcPct val="100000"/>
              </a:lnSpc>
            </a:pPr>
            <a:r>
              <a:rPr lang="th" sz="2000" b="0" spc="67" dirty="0">
                <a:solidFill>
                  <a:srgbClr val="FFFFFF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rPr>
              <a:t>ธารา เชวชุค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78A41C4-1A73-4FC8-97FC-9072EBBA056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380985"/>
            <a:r>
              <a:rPr lang="th">
                <a:solidFill>
                  <a:srgbClr val="FFFFFF"/>
                </a:solidFill>
                <a:latin typeface="Avenir Next World"/>
              </a:rPr>
              <a:t>Distributor Compliance Presentation - June 2023 - สาธารณะ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5A378D23-ABD9-02CF-1EB3-94F6D7CCD5F8}"/>
              </a:ext>
            </a:extLst>
          </p:cNvPr>
          <p:cNvSpPr txBox="1">
            <a:spLocks/>
          </p:cNvSpPr>
          <p:nvPr/>
        </p:nvSpPr>
        <p:spPr>
          <a:xfrm>
            <a:off x="381000" y="350520"/>
            <a:ext cx="11430000" cy="322401"/>
          </a:xfrm>
          <a:prstGeom prst="rect">
            <a:avLst/>
          </a:prstGeom>
        </p:spPr>
        <p:txBody>
          <a:bodyPr/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333" b="0" kern="1200" dirty="0">
                <a:solidFill>
                  <a:schemeClr val="tx1"/>
                </a:solidFill>
                <a:latin typeface="+mj-lt"/>
                <a:ea typeface="+mj-ea"/>
                <a:cs typeface="Avenir Next World" panose="020B0503020202020204" pitchFamily="34" charset="0"/>
              </a:defRPr>
            </a:lvl1pPr>
          </a:lstStyle>
          <a:p>
            <a:r>
              <a:rPr lang="th" dirty="0"/>
              <a:t>สารจากประธานเจ้าหน้าที่ฝ่ายจริยธรรมและการปฏิบัติตามกฎระเบียบ</a:t>
            </a:r>
            <a:endParaRPr lang="en-US" dirty="0">
              <a:latin typeface="Effra Light" panose="020B04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355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FEE5FB6-F813-40B3-ACEA-E56E92D75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990" y="2330642"/>
            <a:ext cx="11002698" cy="2246769"/>
          </a:xfrm>
        </p:spPr>
        <p:txBody>
          <a:bodyPr/>
          <a:lstStyle/>
          <a:p>
            <a:r>
              <a:rPr lang="th" dirty="0"/>
              <a:t>ข้อกําหนดการปฏิบัติตามข้อกําหนดของเรา</a:t>
            </a:r>
          </a:p>
        </p:txBody>
      </p:sp>
    </p:spTree>
    <p:extLst>
      <p:ext uri="{BB962C8B-B14F-4D97-AF65-F5344CB8AC3E}">
        <p14:creationId xmlns:p14="http://schemas.microsoft.com/office/powerpoint/2010/main" val="408497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50520"/>
            <a:ext cx="11430000" cy="382412"/>
          </a:xfrm>
        </p:spPr>
        <p:txBody>
          <a:bodyPr/>
          <a:lstStyle/>
          <a:p>
            <a:r>
              <a:rPr lang="th" sz="2800" dirty="0"/>
              <a:t>ข้อกําหนดการปฏิบัติตามข้อกําหนด</a:t>
            </a:r>
            <a:endParaRPr lang="en-US" b="0" dirty="0">
              <a:latin typeface="Effra Light" panose="020B04030202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th"/>
              <a:t>Distributor Compliance Presentation - June 2023 - สาธารณะ</a:t>
            </a:r>
            <a:endParaRPr lang="en-US" dirty="0"/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5DC8B312-AF35-4EDC-82F2-150C7D4209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1954423"/>
              </p:ext>
            </p:extLst>
          </p:nvPr>
        </p:nvGraphicFramePr>
        <p:xfrm>
          <a:off x="480502" y="1448948"/>
          <a:ext cx="11230995" cy="4265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8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87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5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87831">
                  <a:extLst>
                    <a:ext uri="{9D8B030D-6E8A-4147-A177-3AD203B41FA5}">
                      <a16:colId xmlns:a16="http://schemas.microsoft.com/office/drawing/2014/main" val="2937325671"/>
                    </a:ext>
                  </a:extLst>
                </a:gridCol>
                <a:gridCol w="1845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45168">
                  <a:extLst>
                    <a:ext uri="{9D8B030D-6E8A-4147-A177-3AD203B41FA5}">
                      <a16:colId xmlns:a16="http://schemas.microsoft.com/office/drawing/2014/main" val="1653176357"/>
                    </a:ext>
                  </a:extLst>
                </a:gridCol>
              </a:tblGrid>
              <a:tr h="1585082"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th" sz="1800" b="0" dirty="0">
                          <a:solidFill>
                            <a:schemeClr val="bg1"/>
                          </a:solidFill>
                          <a:latin typeface="+mn-lt"/>
                        </a:rPr>
                        <a:t>ผู้นําด้านการปฏิบัติตามกฎระเบียบและนโยบาย</a:t>
                      </a:r>
                    </a:p>
                  </a:txBody>
                  <a:tcPr marL="95250" marR="95250" marT="63500" marB="63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th" sz="1800" b="0" dirty="0">
                          <a:solidFill>
                            <a:schemeClr val="bg1"/>
                          </a:solidFill>
                          <a:latin typeface="+mn-lt"/>
                        </a:rPr>
                        <a:t>การฝึกอบรมการปฏิบัติตามกฎระเบียบ</a:t>
                      </a:r>
                    </a:p>
                  </a:txBody>
                  <a:tcPr marL="95250" marR="95250" marT="63500" marB="63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th" sz="1800" b="0" spc="-10" baseline="0" dirty="0">
                          <a:solidFill>
                            <a:schemeClr val="bg1"/>
                          </a:solidFill>
                          <a:latin typeface="+mn-lt"/>
                        </a:rPr>
                        <a:t>ผู้จัดจําหน่ายย่อย</a:t>
                      </a:r>
                    </a:p>
                  </a:txBody>
                  <a:tcPr marL="95250" marR="95250" marT="63500" marB="63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th" sz="1800" b="0" dirty="0">
                          <a:solidFill>
                            <a:schemeClr val="bg1"/>
                          </a:solidFill>
                          <a:latin typeface="+mn-lt"/>
                        </a:rPr>
                        <a:t>หนังสือและบันทึก</a:t>
                      </a:r>
                    </a:p>
                  </a:txBody>
                  <a:tcPr marL="95250" marR="95250" marT="63500" marB="63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th" sz="1800" b="0" dirty="0">
                          <a:solidFill>
                            <a:schemeClr val="bg1"/>
                          </a:solidFill>
                          <a:latin typeface="+mn-lt"/>
                        </a:rPr>
                        <a:t>การรายงานปัญหาด้านคุณภาพ</a:t>
                      </a:r>
                    </a:p>
                  </a:txBody>
                  <a:tcPr marL="95250" marR="95250" marT="63500" marB="63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th" sz="1800" b="0" dirty="0">
                          <a:solidFill>
                            <a:schemeClr val="bg1"/>
                          </a:solidFill>
                          <a:latin typeface="+mn-lt"/>
                        </a:rPr>
                        <a:t>ความขัดแย้งทางผลประโยชน์</a:t>
                      </a:r>
                    </a:p>
                  </a:txBody>
                  <a:tcPr marL="95250" marR="95250" marT="63500" marB="63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0856">
                <a:tc>
                  <a:txBody>
                    <a:bodyPr/>
                    <a:lstStyle/>
                    <a:p>
                      <a:pPr marL="0" marR="0" indent="0" algn="l" defTabSz="548457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" sz="1100" dirty="0">
                          <a:solidFill>
                            <a:schemeClr val="bg1"/>
                          </a:solidFill>
                          <a:latin typeface="+mn-lt"/>
                        </a:rPr>
                        <a:t>ผู้จัดจําหน่ายจะต้องแต่งตั้งเจ้าหน้าที่อาวุโสเพื่อทําหน้าที่ผู้นําด้านการปฏิบัติตามกฎระเบียบที่รับผิดชอบ</a:t>
                      </a:r>
                    </a:p>
                    <a:p>
                      <a:pPr marL="0" marR="0" indent="0" algn="l" defTabSz="548457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0" marR="0" indent="0" algn="l" defTabSz="548457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" sz="1100" dirty="0">
                          <a:solidFill>
                            <a:schemeClr val="bg1"/>
                          </a:solidFill>
                          <a:latin typeface="+mn-lt"/>
                        </a:rPr>
                        <a:t>ผู้จัดจําหน่ายจะต้องยอมรับและรักษานโยบายการปฏิบัติตามกฎระเบียบซึ่งเทียบเท่ากับจรรยาบรรณต้นแบบ</a:t>
                      </a:r>
                    </a:p>
                  </a:txBody>
                  <a:tcPr marL="95250" marR="95250" marT="63500" marB="3175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548457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" sz="1100" dirty="0">
                          <a:solidFill>
                            <a:schemeClr val="bg1"/>
                          </a:solidFill>
                          <a:latin typeface="+mn-lt"/>
                        </a:rPr>
                        <a:t>ผู้จัดจําหน่ายจะต้องตรวจสอบให้แน่ใจว่าพนักงานหรือผู้จัดจําหน่ายย่อยทุกคนที่มีปฏิสัมพันธ์หรือสนับสนุนการมีปฏิสัมพันธ์กับลูกค้าได้รับการฝึกอบรมการปฏิบัติตามข้อกําหนด</a:t>
                      </a:r>
                    </a:p>
                  </a:txBody>
                  <a:tcPr marL="95250" marR="95250" marT="63500" marB="3175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400"/>
                        </a:spcAft>
                      </a:pPr>
                      <a:r>
                        <a:rPr lang="th" sz="1100" dirty="0">
                          <a:solidFill>
                            <a:schemeClr val="bg1"/>
                          </a:solidFill>
                          <a:latin typeface="+mn-lt"/>
                        </a:rPr>
                        <a:t>ผู้จัดจําหน่ายต้องแจ้งให้ Medtronic ทราบถึงการใช้งานหรือความตั้งใจที่จะใช้ผู้จัดจําหน่ายย่อยที่ซื้อขายผลิตภัณฑ์ Medtronic ดําเนินการตรวจสอบสถานะและฝึกอบรมพวกเขาตามข้อกําหนดของ Medtronic</a:t>
                      </a:r>
                    </a:p>
                  </a:txBody>
                  <a:tcPr marL="95250" marR="95250" marT="63500" marB="3175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48457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" sz="1100" dirty="0">
                          <a:solidFill>
                            <a:schemeClr val="bg1"/>
                          </a:solidFill>
                          <a:latin typeface="+mn-lt"/>
                        </a:rPr>
                        <a:t>ผู้จัดจําหน่ายจะต้องรักษาให้ครบถ้วนและถูกต้อง </a:t>
                      </a:r>
                    </a:p>
                    <a:p>
                      <a:pPr marL="0" marR="0" lvl="0" indent="0" algn="l" defTabSz="548457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" sz="1100" dirty="0">
                          <a:solidFill>
                            <a:schemeClr val="bg1"/>
                          </a:solidFill>
                          <a:latin typeface="+mn-lt"/>
                        </a:rPr>
                        <a:t>บันทึกเกี่ยวกับธุรกรรมทั้งหมด </a:t>
                      </a:r>
                    </a:p>
                    <a:p>
                      <a:pPr marL="0" marR="0" lvl="0" indent="0" algn="l" defTabSz="548457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" sz="1100" dirty="0">
                          <a:solidFill>
                            <a:schemeClr val="bg1"/>
                          </a:solidFill>
                          <a:latin typeface="+mn-lt"/>
                        </a:rPr>
                        <a:t>ผู้จัดจําหน่ายจะต้องส่งไปยัง Medtronic เป็นลายลักษณ์อักษรหรือแบบฟอร์มอื่น ๆ ตามที่ Medtronic อาจระบุสินค้าคงคลังและรายงานการขายในตลาดตามหน่วยของผลิตภัณฑ์</a:t>
                      </a:r>
                    </a:p>
                    <a:p>
                      <a:pPr marL="0" marR="0" lvl="0" indent="0" algn="l" defTabSz="548457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0" marR="95250" marT="63500" marB="3175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548457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" sz="1100" dirty="0">
                          <a:solidFill>
                            <a:schemeClr val="bg1"/>
                          </a:solidFill>
                          <a:latin typeface="+mn-lt"/>
                        </a:rPr>
                        <a:t>ผู้จัดจําหน่ายต้องปฏิบัติตามข้อกําหนดด้านคุณภาพและกฎระเบียบทั้งหมดที่กําหนดไว้ภายใต้กฎหมายที่บังคับใช้</a:t>
                      </a:r>
                    </a:p>
                  </a:txBody>
                  <a:tcPr marL="95250" marR="95250" marT="63500" marB="3175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548457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" sz="1100" dirty="0">
                          <a:solidFill>
                            <a:schemeClr val="bg1"/>
                          </a:solidFill>
                          <a:latin typeface="+mn-lt"/>
                        </a:rPr>
                        <a:t>ผู้จัดจําหน่ายต้องเปิดเผยและหลีกเลี่ยงความขัดแย้งทางผลประโยชน์ที่ชัดเจนกับลูกค้าหรือกับ Medtronic</a:t>
                      </a:r>
                    </a:p>
                  </a:txBody>
                  <a:tcPr marL="95250" marR="95250" marT="63500" marB="3175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B09727-12C7-EE13-78C0-CE252BEECCB7}"/>
              </a:ext>
            </a:extLst>
          </p:cNvPr>
          <p:cNvSpPr txBox="1">
            <a:spLocks/>
          </p:cNvSpPr>
          <p:nvPr/>
        </p:nvSpPr>
        <p:spPr>
          <a:xfrm>
            <a:off x="380998" y="799157"/>
            <a:ext cx="11144252" cy="369332"/>
          </a:xfrm>
          <a:prstGeom prst="rect">
            <a:avLst/>
          </a:prstGeom>
        </p:spPr>
        <p:txBody>
          <a:bodyPr vert="horz" lIns="0" tIns="0" rIns="182880" bIns="0" rtlCol="0">
            <a:normAutofit/>
          </a:bodyPr>
          <a:lstStyle>
            <a:lvl1pPr marL="0" indent="0" algn="l" defTabSz="914363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67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2394" indent="-152394" algn="l" defTabSz="914363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788" indent="-152394" algn="l" defTabSz="914363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lang="en-US" sz="1333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182" indent="-152394" algn="l" defTabSz="914363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167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9576" indent="-152394" algn="l" defTabSz="914363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" sz="2000" dirty="0"/>
              <a:t>รีวิวด่วน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915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2D9F5-62BB-4FE0-850C-9FAA423E5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661" y="364687"/>
            <a:ext cx="11002363" cy="332143"/>
          </a:xfrm>
        </p:spPr>
        <p:txBody>
          <a:bodyPr wrap="square" anchor="t">
            <a:normAutofit/>
          </a:bodyPr>
          <a:lstStyle/>
          <a:p>
            <a:r>
              <a:rPr lang="th" dirty="0"/>
              <a:t>ผู้นําด้านการปฏิบัติตามกฎระเบียบที่รับผิดชอบ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D1CA47-50C1-4070-9DF1-D8C3E74803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3990" y="1270000"/>
            <a:ext cx="3509698" cy="461665"/>
          </a:xfrm>
        </p:spPr>
        <p:txBody>
          <a:bodyPr wrap="square" anchor="t">
            <a:normAutofit/>
          </a:bodyPr>
          <a:lstStyle/>
          <a:p>
            <a:r>
              <a:rPr lang="th" dirty="0"/>
              <a:t>องค์ประกอบสําคัญ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FE971F7-A82C-4624-9BDE-B6C8E802A53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93990" y="1860141"/>
            <a:ext cx="3507052" cy="4136558"/>
          </a:xfrm>
        </p:spPr>
        <p:txBody>
          <a:bodyPr>
            <a:norm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th" altLang="en-US" sz="1800" dirty="0"/>
              <a:t>ความ</a:t>
            </a:r>
            <a:r>
              <a:rPr lang="th" altLang="en-US" sz="2000" dirty="0"/>
              <a:t>รับผิดชอบของบทบาทมีดังนี้:</a:t>
            </a:r>
            <a:endParaRPr lang="en-US" altLang="en-US" sz="2000" dirty="0"/>
          </a:p>
          <a:p>
            <a:pPr defTabSz="761970" eaLnBrk="0" fontAlgn="base" hangingPunct="0">
              <a:spcBef>
                <a:spcPct val="0"/>
              </a:spcBef>
              <a:spcAft>
                <a:spcPts val="600"/>
              </a:spcAft>
            </a:pPr>
            <a:endParaRPr lang="en-US" altLang="en-US" sz="2000" dirty="0"/>
          </a:p>
          <a:p>
            <a:pPr marL="666723" lvl="1" indent="-285739" defTabSz="761970" eaLnBrk="0" fontAlgn="base" hangingPunct="0">
              <a:spcBef>
                <a:spcPct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th" altLang="en-US" sz="2000" dirty="0"/>
              <a:t>ดําเนินการและกํากับดูแลการปฏิบัติตามข้อผูกพัน</a:t>
            </a:r>
            <a:endParaRPr lang="en-US" altLang="en-US" sz="2000" dirty="0"/>
          </a:p>
          <a:p>
            <a:pPr marL="666723" lvl="1" indent="-285739" defTabSz="761970" eaLnBrk="0" fontAlgn="base" hangingPunct="0">
              <a:spcBef>
                <a:spcPct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th" altLang="en-US" sz="2000" dirty="0"/>
              <a:t>จุดติดต่อพนักงานภายในและ Medtronic </a:t>
            </a:r>
            <a:endParaRPr lang="en-US" altLang="en-US" sz="2000" dirty="0"/>
          </a:p>
          <a:p>
            <a:pPr marL="666723" lvl="1" indent="-285739" defTabSz="761970" eaLnBrk="0" fontAlgn="base" hangingPunct="0">
              <a:spcBef>
                <a:spcPct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th" altLang="en-US" sz="2000" dirty="0"/>
              <a:t>บทบาทนี้อาจเพิ่มเติมจากความรับผิดชอบอื่น ๆ (ตัวอย่างเช่น: ที่ปรึกษากฎหมาย; ผู้จัดการฝ่ายทรัพยากรบุคคลหรือการเงิน)</a:t>
            </a:r>
            <a:endParaRPr lang="en-US" altLang="en-US" sz="2000" dirty="0"/>
          </a:p>
          <a:p>
            <a:pPr marL="666723" lvl="1" indent="-285739" defTabSz="761970" eaLnBrk="0" fontAlgn="base" hangingPunct="0">
              <a:spcBef>
                <a:spcPct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th" altLang="en-US" sz="2000" dirty="0"/>
              <a:t>ดูแลให้มีความอาวุโสที่เหมาะสม</a:t>
            </a:r>
            <a:endParaRPr lang="en-GB" altLang="en-US" sz="1667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1E5A9AC-C6D1-4050-B348-9EEA939790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40491" y="1270000"/>
            <a:ext cx="3512344" cy="461665"/>
          </a:xfrm>
        </p:spPr>
        <p:txBody>
          <a:bodyPr wrap="square" anchor="t">
            <a:normAutofit/>
          </a:bodyPr>
          <a:lstStyle/>
          <a:p>
            <a:r>
              <a:rPr lang="th" dirty="0"/>
              <a:t>ประเด็นที่ต้องพิจารณา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CE306462-B9E7-4D98-ACBF-F166CC3AAD0A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45783" y="2123477"/>
            <a:ext cx="3507052" cy="4136558"/>
          </a:xfrm>
        </p:spPr>
        <p:txBody>
          <a:bodyPr>
            <a:normAutofit/>
          </a:bodyPr>
          <a:lstStyle/>
          <a:p>
            <a:pPr marL="285739" marR="0" lvl="0" indent="-285739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" sz="2000" dirty="0"/>
              <a:t>ผู้จัดจําหน่ายของคุณได้แต่งตั้งบุคคลอาวุโสให้ทําหน้าที่เป็นผู้นําด้านการปฏิบัติตามกฎระเบียบที่รับผิดชอบหรือไม่?</a:t>
            </a:r>
          </a:p>
          <a:p>
            <a:pPr marL="285739" marR="0" lvl="0" indent="-285739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" sz="2000" dirty="0"/>
              <a:t>บุคคลนี้คุ้นเคยกับการปฏิบัติตามข้อกําหนดและภาระผูกพันด้านคุณภาพตามข้อตกลงหรือไม่? </a:t>
            </a:r>
          </a:p>
          <a:p>
            <a:pPr marL="285739" marR="0" lvl="0" indent="-285739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" sz="2000" dirty="0"/>
              <a:t>บุคคลนี้ได้รับการอัปเดตเกี่ยวกับการเปลี่ยนแปลงข้อกําหนดการปฏิบัติตามข้อกําหนดหรือไม่ 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629A65-8E23-DA61-63B8-C37155A6FD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7688" y="1291402"/>
            <a:ext cx="3507052" cy="4136558"/>
          </a:xfrm>
          <a:prstGeom prst="ellipse">
            <a:avLst/>
          </a:prstGeom>
          <a:ln w="63500" cap="rnd">
            <a:solidFill>
              <a:schemeClr val="bg1">
                <a:lumMod val="50000"/>
                <a:lumOff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7C697-D81E-4D11-AB14-323C4BE46C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63083" y="6388511"/>
            <a:ext cx="8770938" cy="128177"/>
          </a:xfrm>
        </p:spPr>
        <p:txBody>
          <a:bodyPr wrap="square" anchor="b">
            <a:normAutofit/>
          </a:bodyPr>
          <a:lstStyle/>
          <a:p>
            <a:pPr defTabSz="380985">
              <a:spcAft>
                <a:spcPts val="600"/>
              </a:spcAft>
            </a:pPr>
            <a:r>
              <a:rPr lang="th"/>
              <a:t>Distributor Compliance Presentation - June 2023 - สาธารณะ</a:t>
            </a:r>
          </a:p>
        </p:txBody>
      </p:sp>
    </p:spTree>
    <p:extLst>
      <p:ext uri="{BB962C8B-B14F-4D97-AF65-F5344CB8AC3E}">
        <p14:creationId xmlns:p14="http://schemas.microsoft.com/office/powerpoint/2010/main" val="1356397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3D2F7BE-C240-3C6F-EDB3-5ECCBC94B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983" y="842251"/>
            <a:ext cx="10063191" cy="53949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32D9F5-62BB-4FE0-850C-9FAA423E5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661" y="364687"/>
            <a:ext cx="11002363" cy="332143"/>
          </a:xfrm>
        </p:spPr>
        <p:txBody>
          <a:bodyPr wrap="square" anchor="t">
            <a:normAutofit/>
          </a:bodyPr>
          <a:lstStyle/>
          <a:p>
            <a:r>
              <a:rPr lang="th" dirty="0"/>
              <a:t>นโยบายการปฏิบัติตามกฎระเบียบ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D1CA47-50C1-4070-9DF1-D8C3E74803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3990" y="1270000"/>
            <a:ext cx="3509698" cy="461665"/>
          </a:xfrm>
        </p:spPr>
        <p:txBody>
          <a:bodyPr wrap="square" anchor="t">
            <a:normAutofit/>
          </a:bodyPr>
          <a:lstStyle/>
          <a:p>
            <a:r>
              <a:rPr lang="th" dirty="0"/>
              <a:t>องค์ประกอบสําคัญ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FE971F7-A82C-4624-9BDE-B6C8E802A53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96636" y="2084369"/>
            <a:ext cx="3507052" cy="4136558"/>
          </a:xfrm>
        </p:spPr>
        <p:txBody>
          <a:bodyPr>
            <a:normAutofit/>
          </a:bodyPr>
          <a:lstStyle/>
          <a:p>
            <a:pPr marL="285739" indent="-285739" defTabSz="7619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h" altLang="en-US" sz="1600" dirty="0">
                <a:ea typeface="Calibri" panose="020F0502020204030204" pitchFamily="34" charset="0"/>
                <a:cs typeface="Arial" panose="020B0604020202020204" pitchFamily="34" charset="0"/>
              </a:rPr>
              <a:t>เขียนและสื่อสารกับพนักงาน</a:t>
            </a:r>
          </a:p>
          <a:p>
            <a:pPr marL="285739" indent="-285739" defTabSz="7619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h" altLang="en-US" sz="1600" dirty="0">
                <a:ea typeface="Calibri" panose="020F0502020204030204" pitchFamily="34" charset="0"/>
                <a:cs typeface="Arial" panose="020B0604020202020204" pitchFamily="34" charset="0"/>
              </a:rPr>
              <a:t>ต้องครอบคลุมพื้นที่ต่อไปนี้:</a:t>
            </a:r>
          </a:p>
          <a:p>
            <a:pPr marL="742768" lvl="1" indent="-285739" defTabSz="76197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th" altLang="en-US" sz="1600" dirty="0">
                <a:ea typeface="Calibri" panose="020F0502020204030204" pitchFamily="34" charset="0"/>
                <a:cs typeface="Arial" panose="020B0604020202020204" pitchFamily="34" charset="0"/>
              </a:rPr>
              <a:t>อาหารและการต้อนรับ</a:t>
            </a:r>
          </a:p>
          <a:p>
            <a:pPr marL="742768" lvl="1" indent="-285739" defTabSz="76197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th" altLang="en-US" sz="1600" dirty="0">
                <a:ea typeface="Calibri" panose="020F0502020204030204" pitchFamily="34" charset="0"/>
                <a:cs typeface="Arial" panose="020B0604020202020204" pitchFamily="34" charset="0"/>
              </a:rPr>
              <a:t>บริจาค</a:t>
            </a:r>
          </a:p>
          <a:p>
            <a:pPr marL="742768" lvl="1" indent="-285739" defTabSz="76197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th" altLang="en-US" sz="1600" dirty="0">
                <a:ea typeface="Calibri" panose="020F0502020204030204" pitchFamily="34" charset="0"/>
                <a:cs typeface="Arial" panose="020B0604020202020204" pitchFamily="34" charset="0"/>
              </a:rPr>
              <a:t>ข้อตกลงการให้คําปรึกษา</a:t>
            </a:r>
          </a:p>
          <a:p>
            <a:pPr marL="742768" lvl="1" indent="-285739" defTabSz="76197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th" altLang="en-US" sz="1600" dirty="0">
                <a:ea typeface="Calibri" panose="020F0502020204030204" pitchFamily="34" charset="0"/>
                <a:cs typeface="Arial" panose="020B0604020202020204" pitchFamily="34" charset="0"/>
              </a:rPr>
              <a:t>การศึกษาของบุคลากรทางการแพทย์</a:t>
            </a:r>
          </a:p>
          <a:p>
            <a:pPr marL="742768" lvl="1" indent="-285739" defTabSz="76197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th" altLang="en-US" sz="1600" dirty="0">
                <a:ea typeface="Calibri" panose="020F0502020204030204" pitchFamily="34" charset="0"/>
                <a:cs typeface="Arial" panose="020B0604020202020204" pitchFamily="34" charset="0"/>
              </a:rPr>
              <a:t>ประกวดราคา</a:t>
            </a:r>
          </a:p>
          <a:p>
            <a:pPr marL="742768" lvl="1" indent="-285739" defTabSz="76197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th" altLang="en-US" sz="1600" dirty="0">
                <a:ea typeface="Calibri" panose="020F0502020204030204" pitchFamily="34" charset="0"/>
                <a:cs typeface="Arial" panose="020B0604020202020204" pitchFamily="34" charset="0"/>
              </a:rPr>
              <a:t>ตัวอย่างและสินค้าฟรี</a:t>
            </a:r>
          </a:p>
          <a:p>
            <a:pPr marL="742768" lvl="1" indent="-285739" defTabSz="76197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th" altLang="en-US" sz="1600" dirty="0">
                <a:ea typeface="Calibri" panose="020F0502020204030204" pitchFamily="34" charset="0"/>
                <a:cs typeface="Arial" panose="020B0604020202020204" pitchFamily="34" charset="0"/>
              </a:rPr>
              <a:t>ของขวัญ</a:t>
            </a:r>
          </a:p>
          <a:p>
            <a:pPr marL="742768" lvl="1" indent="-285739" defTabSz="76197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th" altLang="en-US" sz="1600" dirty="0">
                <a:ea typeface="Calibri" panose="020F0502020204030204" pitchFamily="34" charset="0"/>
                <a:cs typeface="Arial" panose="020B0604020202020204" pitchFamily="34" charset="0"/>
              </a:rPr>
              <a:t>ความขัดแย้งทางผลประโยชน์</a:t>
            </a:r>
          </a:p>
          <a:p>
            <a:pPr marL="742768" lvl="1" indent="-285739" defTabSz="76197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th" altLang="en-US" sz="1600" dirty="0">
                <a:ea typeface="Calibri" panose="020F0502020204030204" pitchFamily="34" charset="0"/>
                <a:cs typeface="Arial" panose="020B0604020202020204" pitchFamily="34" charset="0"/>
              </a:rPr>
              <a:t>การใช้ผู้จัดจําหน่ายย่อย</a:t>
            </a:r>
          </a:p>
          <a:p>
            <a:pPr marL="285739" indent="-285739" defTabSz="7619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h" altLang="en-US" sz="1600" dirty="0">
                <a:ea typeface="Calibri" panose="020F0502020204030204" pitchFamily="34" charset="0"/>
                <a:cs typeface="Arial" panose="020B0604020202020204" pitchFamily="34" charset="0"/>
              </a:rPr>
              <a:t>รหัสอุตสาหกรรมระหว่างประเทศหรือท้องถิ่นที่ต้องปฏิบัติตาม</a:t>
            </a:r>
            <a:endParaRPr lang="en-US" sz="1800" dirty="0">
              <a:latin typeface="Effra"/>
              <a:cs typeface="Effra"/>
            </a:endParaRPr>
          </a:p>
          <a:p>
            <a:pPr defTabSz="761970" eaLnBrk="0" fontAlgn="base" hangingPunct="0">
              <a:spcBef>
                <a:spcPct val="0"/>
              </a:spcBef>
              <a:spcAft>
                <a:spcPts val="600"/>
              </a:spcAft>
            </a:pPr>
            <a:endParaRPr lang="en-GB" altLang="en-US" sz="1667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1E5A9AC-C6D1-4050-B348-9EEA939790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40491" y="1270000"/>
            <a:ext cx="3512344" cy="461665"/>
          </a:xfrm>
        </p:spPr>
        <p:txBody>
          <a:bodyPr wrap="square" anchor="t">
            <a:normAutofit/>
          </a:bodyPr>
          <a:lstStyle/>
          <a:p>
            <a:r>
              <a:rPr lang="th" dirty="0"/>
              <a:t>ประเด็นที่ต้องพิจารณา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CE306462-B9E7-4D98-ACBF-F166CC3AAD0A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40491" y="2100653"/>
            <a:ext cx="3507052" cy="4136558"/>
          </a:xfrm>
        </p:spPr>
        <p:txBody>
          <a:bodyPr>
            <a:normAutofit/>
          </a:bodyPr>
          <a:lstStyle/>
          <a:p>
            <a:pPr marL="285739" indent="-285739">
              <a:lnSpc>
                <a:spcPts val="2333"/>
              </a:lnSpc>
              <a:buFont typeface="Arial" panose="020B0604020202020204" pitchFamily="34" charset="0"/>
              <a:buChar char="•"/>
            </a:pPr>
            <a:r>
              <a:rPr lang="th" sz="1800" dirty="0">
                <a:cs typeface="Arial" panose="020B0604020202020204" pitchFamily="34" charset="0"/>
              </a:rPr>
              <a:t>ผู้จัดจําหน่ายของคุณได้นําหลักจรรยาบรรณมาใช้ไม่ว่าจะเป็นรหัสรุ่นที่ให้ไว้ในเว็บไซต์ของเราหรือรหัสที่เทียบเท่ากันอย่างมากหรือไม่?</a:t>
            </a:r>
          </a:p>
          <a:p>
            <a:pPr marL="285739" indent="-285739">
              <a:lnSpc>
                <a:spcPts val="2333"/>
              </a:lnSpc>
              <a:buFont typeface="Arial" panose="020B0604020202020204" pitchFamily="34" charset="0"/>
              <a:buChar char="•"/>
            </a:pPr>
            <a:r>
              <a:rPr lang="th" sz="1800" dirty="0">
                <a:cs typeface="Arial" panose="020B0604020202020204" pitchFamily="34" charset="0"/>
              </a:rPr>
              <a:t>มีการสื่อสารรหัสและข้อ จํากัด และกฎให้กับพนักงานและตัวแทนของผู้จัดจําหน่ายที่ขายผลิตภัณฑ์ Medtronic หรือไม่?</a:t>
            </a:r>
            <a:endParaRPr lang="en-US" sz="1800" dirty="0">
              <a:latin typeface="Effra"/>
              <a:cs typeface="Effra"/>
            </a:endParaRP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7C697-D81E-4D11-AB14-323C4BE46C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63083" y="6388511"/>
            <a:ext cx="8770938" cy="128177"/>
          </a:xfrm>
        </p:spPr>
        <p:txBody>
          <a:bodyPr wrap="square" anchor="b">
            <a:normAutofit/>
          </a:bodyPr>
          <a:lstStyle/>
          <a:p>
            <a:pPr defTabSz="380985">
              <a:spcAft>
                <a:spcPts val="600"/>
              </a:spcAft>
            </a:pPr>
            <a:r>
              <a:rPr lang="th"/>
              <a:t>Distributor Compliance Presentation - June 2023 - สาธารณะ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C4EFEEE-7C53-1A57-309F-DC663DA3DD85}"/>
              </a:ext>
            </a:extLst>
          </p:cNvPr>
          <p:cNvSpPr txBox="1">
            <a:spLocks/>
          </p:cNvSpPr>
          <p:nvPr/>
        </p:nvSpPr>
        <p:spPr>
          <a:xfrm>
            <a:off x="8140966" y="1289050"/>
            <a:ext cx="3512344" cy="461665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rmAutofit/>
          </a:bodyPr>
          <a:lstStyle>
            <a:lvl1pPr marL="0" indent="0" algn="l" defTabSz="914363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52394" indent="-152394" algn="l" defTabSz="914363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788" indent="-152394" algn="l" defTabSz="914363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lang="en-US" sz="1333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182" indent="-152394" algn="l" defTabSz="914363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167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9576" indent="-152394" algn="l" defTabSz="914363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" dirty="0"/>
              <a:t>เอกสารอ้างอิง</a:t>
            </a:r>
          </a:p>
        </p:txBody>
      </p:sp>
      <p:sp>
        <p:nvSpPr>
          <p:cNvPr id="4" name="Content Placeholder 18">
            <a:extLst>
              <a:ext uri="{FF2B5EF4-FFF2-40B4-BE49-F238E27FC236}">
                <a16:creationId xmlns:a16="http://schemas.microsoft.com/office/drawing/2014/main" id="{5242EECC-B1EC-6093-E1C5-BC169CCF3755}"/>
              </a:ext>
            </a:extLst>
          </p:cNvPr>
          <p:cNvSpPr txBox="1">
            <a:spLocks/>
          </p:cNvSpPr>
          <p:nvPr/>
        </p:nvSpPr>
        <p:spPr>
          <a:xfrm>
            <a:off x="8146258" y="2084369"/>
            <a:ext cx="3507052" cy="413655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363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67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2394" indent="-152394" algn="l" defTabSz="914363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788" indent="-152394" algn="l" defTabSz="914363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lang="en-US" sz="1333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182" indent="-152394" algn="l" defTabSz="914363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167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9576" indent="-152394" algn="l" defTabSz="914363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39" indent="-285739">
              <a:lnSpc>
                <a:spcPts val="2333"/>
              </a:lnSpc>
              <a:buFont typeface="Arial" panose="020B0604020202020204" pitchFamily="34" charset="0"/>
              <a:buChar char="•"/>
            </a:pPr>
            <a:r>
              <a:rPr lang="th" sz="1800" dirty="0">
                <a:cs typeface="Arial" panose="020B0604020202020204" pitchFamily="34" charset="0"/>
              </a:rPr>
              <a:t>ตัวอย่างจรรยาบรรณ</a:t>
            </a:r>
          </a:p>
          <a:p>
            <a:pPr marL="285739" indent="-285739">
              <a:lnSpc>
                <a:spcPts val="2333"/>
              </a:lnSpc>
              <a:buFont typeface="Arial" panose="020B0604020202020204" pitchFamily="34" charset="0"/>
              <a:buChar char="•"/>
            </a:pPr>
            <a:r>
              <a:rPr lang="th" sz="1800" dirty="0">
                <a:cs typeface="Arial" panose="020B0604020202020204" pitchFamily="34" charset="0"/>
              </a:rPr>
              <a:t>สิ่งที่ควรทําและไม่ควรทํา</a:t>
            </a:r>
          </a:p>
          <a:p>
            <a:pPr marL="285739" indent="-285739">
              <a:lnSpc>
                <a:spcPts val="2333"/>
              </a:lnSpc>
              <a:buFont typeface="Arial" panose="020B0604020202020204" pitchFamily="34" charset="0"/>
              <a:buChar char="•"/>
            </a:pPr>
            <a:r>
              <a:rPr lang="th" sz="1800" dirty="0">
                <a:cs typeface="Arial" panose="020B0604020202020204" pitchFamily="34" charset="0"/>
              </a:rPr>
              <a:t>แบบฟอร์มการเข้าร่วมการฝึกอบรมพนักงานผู้จัดจําหน่าย</a:t>
            </a:r>
          </a:p>
          <a:p>
            <a:pPr>
              <a:lnSpc>
                <a:spcPts val="2333"/>
              </a:lnSpc>
            </a:pPr>
            <a:endParaRPr lang="en-US" sz="1800" dirty="0">
              <a:cs typeface="Arial" panose="020B0604020202020204" pitchFamily="34" charset="0"/>
            </a:endParaRPr>
          </a:p>
          <a:p>
            <a:pPr>
              <a:lnSpc>
                <a:spcPts val="2333"/>
              </a:lnSpc>
            </a:pPr>
            <a:r>
              <a:rPr lang="th" sz="1800" dirty="0">
                <a:cs typeface="Arial" panose="020B0604020202020204" pitchFamily="34" charset="0"/>
              </a:rPr>
              <a:t> เข้าถึงพวกเขาทั้งหมด</a:t>
            </a:r>
            <a:r>
              <a:rPr lang="th" sz="1800" dirty="0">
                <a:cs typeface="Arial" panose="020B0604020202020204" pitchFamily="34" charset="0"/>
                <a:hlinkClick r:id="rId3"/>
              </a:rPr>
              <a:t>ที่นี่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11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2D9F5-62BB-4FE0-850C-9FAA423E5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661" y="364687"/>
            <a:ext cx="11002363" cy="332143"/>
          </a:xfrm>
        </p:spPr>
        <p:txBody>
          <a:bodyPr/>
          <a:lstStyle/>
          <a:p>
            <a:r>
              <a:rPr lang="th" dirty="0"/>
              <a:t>การฝึกอบรมการปฏิบัติตามกฎระเบียบ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F8E2FF-E8E1-456F-9E6E-9CE25567C2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3990" y="1041400"/>
            <a:ext cx="3509698" cy="461665"/>
          </a:xfrm>
        </p:spPr>
        <p:txBody>
          <a:bodyPr/>
          <a:lstStyle/>
          <a:p>
            <a:r>
              <a:rPr lang="th" dirty="0"/>
              <a:t>องค์ประกอบสําคัญ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ACE220B-440B-4408-91EE-2FAE076D2D2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93990" y="1631541"/>
            <a:ext cx="3507052" cy="4136558"/>
          </a:xfrm>
        </p:spPr>
        <p:txBody>
          <a:bodyPr>
            <a:normAutofit/>
          </a:bodyPr>
          <a:lstStyle/>
          <a:p>
            <a:pPr marL="285739" indent="-285739" defTabSz="7619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h" altLang="en-US" sz="1600" dirty="0">
                <a:ea typeface="Calibri" panose="020F0502020204030204" pitchFamily="34" charset="0"/>
                <a:cs typeface="Arial" panose="020B0604020202020204" pitchFamily="34" charset="0"/>
              </a:rPr>
              <a:t>การฝึกอบรมโดย Medtronic หรือสมาคมที่ได้รับมอบหมายหรือการฝึกอบรมที่จัดโดยผู้จัดจําหน่าย</a:t>
            </a:r>
          </a:p>
          <a:p>
            <a:pPr marL="285739" indent="-285739" defTabSz="7619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h" altLang="en-US" sz="1600" dirty="0">
                <a:ea typeface="Calibri" panose="020F0502020204030204" pitchFamily="34" charset="0"/>
                <a:cs typeface="Arial" panose="020B0604020202020204" pitchFamily="34" charset="0"/>
              </a:rPr>
              <a:t>Medtronic สามารถอํานวยความสะดวกในการเข้าถึงแหล่งข้อมูลการฝึกอบรมการปฏิบัติตามข้อกําหนด</a:t>
            </a:r>
          </a:p>
          <a:p>
            <a:pPr marL="285739" indent="-285739" defTabSz="7619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h" altLang="en-US" sz="1600" dirty="0">
                <a:ea typeface="Calibri" panose="020F0502020204030204" pitchFamily="34" charset="0"/>
                <a:cs typeface="Arial" panose="020B0604020202020204" pitchFamily="34" charset="0"/>
              </a:rPr>
              <a:t>เนื้อหาที่จัดทําโดย Medtronic หรือสมาคมที่กําหนดตามดุลยพินิจหรือเทียบเท่า</a:t>
            </a:r>
          </a:p>
          <a:p>
            <a:pPr marL="285739" indent="-285739" defTabSz="7619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h" altLang="en-US" sz="1600" dirty="0">
                <a:ea typeface="Calibri" panose="020F0502020204030204" pitchFamily="34" charset="0"/>
                <a:cs typeface="Arial" panose="020B0604020202020204" pitchFamily="34" charset="0"/>
              </a:rPr>
              <a:t>เก็บรักษาบันทึกและสําเนาเนื้อหาของการฝึกอบรม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96C296-A1D2-4C9E-86B8-1AC00D6B34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40491" y="1041400"/>
            <a:ext cx="3512344" cy="461665"/>
          </a:xfrm>
        </p:spPr>
        <p:txBody>
          <a:bodyPr/>
          <a:lstStyle/>
          <a:p>
            <a:r>
              <a:rPr lang="th" dirty="0"/>
              <a:t>ประเด็นที่ต้องพิจารณา 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012BE64-1132-4178-AB5D-718905423251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45782" y="1631541"/>
            <a:ext cx="3507052" cy="4136558"/>
          </a:xfrm>
        </p:spPr>
        <p:txBody>
          <a:bodyPr>
            <a:normAutofit fontScale="25000" lnSpcReduction="20000"/>
          </a:bodyPr>
          <a:lstStyle/>
          <a:p>
            <a:pPr marL="285739" indent="-285739">
              <a:lnSpc>
                <a:spcPts val="2333"/>
              </a:lnSpc>
              <a:buFont typeface="Arial" panose="020B0604020202020204" pitchFamily="34" charset="0"/>
              <a:buChar char="•"/>
            </a:pPr>
            <a:r>
              <a:rPr lang="th" sz="5600" dirty="0">
                <a:cs typeface="Arial" panose="020B0604020202020204" pitchFamily="34" charset="0"/>
              </a:rPr>
              <a:t>ผู้นําด้านการปฏิบัติตามกฎระเบียบของผู้จัดจําหน่ายของคุณได้เข้าร่วมการฝึกอบรมการปฏิบัติตามกฎระเบียบที่จัดโดย Medtronic หรือไม่? </a:t>
            </a:r>
          </a:p>
          <a:p>
            <a:pPr marL="285739" indent="-285739">
              <a:lnSpc>
                <a:spcPts val="2333"/>
              </a:lnSpc>
              <a:buFont typeface="Arial" panose="020B0604020202020204" pitchFamily="34" charset="0"/>
              <a:buChar char="•"/>
            </a:pPr>
            <a:r>
              <a:rPr lang="th" sz="5600" dirty="0">
                <a:cs typeface="Arial" panose="020B0604020202020204" pitchFamily="34" charset="0"/>
              </a:rPr>
              <a:t>ผู้จัดจําหน่ายของคุณได้ให้การฝึกอบรมการปฏิบัติตามข้อกําหนดแก่พนักงานและผู้จัดจําหน่ายรายย่อยหรือไม่?</a:t>
            </a:r>
          </a:p>
          <a:p>
            <a:pPr marL="285739" indent="-285739">
              <a:lnSpc>
                <a:spcPts val="2333"/>
              </a:lnSpc>
              <a:buFont typeface="Arial" panose="020B0604020202020204" pitchFamily="34" charset="0"/>
              <a:buChar char="•"/>
            </a:pPr>
            <a:r>
              <a:rPr lang="th" sz="5600" dirty="0">
                <a:cs typeface="Arial" panose="020B0604020202020204" pitchFamily="34" charset="0"/>
              </a:rPr>
              <a:t>เนื้อหาของการฝึกอบรมมีให้ Medtronic หรือคล้ายกันหรือไม่?</a:t>
            </a:r>
          </a:p>
          <a:p>
            <a:pPr marL="285739" indent="-285739">
              <a:lnSpc>
                <a:spcPts val="2333"/>
              </a:lnSpc>
              <a:buFont typeface="Arial" panose="020B0604020202020204" pitchFamily="34" charset="0"/>
              <a:buChar char="•"/>
            </a:pPr>
            <a:r>
              <a:rPr lang="th" sz="5600" dirty="0">
                <a:cs typeface="Arial" panose="020B0604020202020204" pitchFamily="34" charset="0"/>
              </a:rPr>
              <a:t>ผู้จัดจําหน่ายของคุณเก็บบันทึกเป็นลายลักษณ์อักษรว่าพนักงานหรือผู้จัดจําหน่ายรายย่อยรายใดได้รับการฝึกอบรมและเมื่อได้รับการฝึกอบรมหรือไม่?</a:t>
            </a:r>
          </a:p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94D2FF5-8B1D-47FB-BF21-40A153F419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89637" y="1041400"/>
            <a:ext cx="3506387" cy="461665"/>
          </a:xfrm>
        </p:spPr>
        <p:txBody>
          <a:bodyPr/>
          <a:lstStyle/>
          <a:p>
            <a:r>
              <a:rPr lang="th" dirty="0"/>
              <a:t>เอกสารอ้างอิง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BC120ED7-2D48-4C64-AF23-6021F468EB0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89636" y="1631541"/>
            <a:ext cx="3507052" cy="4136558"/>
          </a:xfrm>
        </p:spPr>
        <p:txBody>
          <a:bodyPr>
            <a:normAutofit/>
          </a:bodyPr>
          <a:lstStyle/>
          <a:p>
            <a:pPr marL="285739" indent="-285739">
              <a:lnSpc>
                <a:spcPts val="2333"/>
              </a:lnSpc>
              <a:buFont typeface="Arial" panose="020B0604020202020204" pitchFamily="34" charset="0"/>
              <a:buChar char="•"/>
            </a:pPr>
            <a:r>
              <a:rPr lang="th" sz="1600" dirty="0">
                <a:cs typeface="Arial" panose="020B0604020202020204" pitchFamily="34" charset="0"/>
              </a:rPr>
              <a:t>สิ่งที่ควรทําและไม่ควรทํา</a:t>
            </a:r>
          </a:p>
          <a:p>
            <a:pPr marL="285739" indent="-285739">
              <a:lnSpc>
                <a:spcPts val="2333"/>
              </a:lnSpc>
              <a:buFont typeface="Arial" panose="020B0604020202020204" pitchFamily="34" charset="0"/>
              <a:buChar char="•"/>
            </a:pPr>
            <a:r>
              <a:rPr lang="th" sz="1600" dirty="0">
                <a:cs typeface="Arial" panose="020B0604020202020204" pitchFamily="34" charset="0"/>
              </a:rPr>
              <a:t>แบบฟอร์มการเข้าร่วมการฝึกอบรมพนักงานผู้จัดจําหน่าย</a:t>
            </a:r>
            <a:endParaRPr lang="en-US" dirty="0"/>
          </a:p>
          <a:p>
            <a:r>
              <a:rPr lang="en-US" sz="1600" dirty="0">
                <a:cs typeface="Arial" panose="020B0604020202020204" pitchFamily="34" charset="0"/>
              </a:rPr>
              <a:t>      </a:t>
            </a:r>
          </a:p>
          <a:p>
            <a:r>
              <a:rPr lang="th" sz="1600" dirty="0">
                <a:cs typeface="Arial" panose="020B0604020202020204" pitchFamily="34" charset="0"/>
              </a:rPr>
              <a:t> เข้าถึงพวกเขาทั้งหมด</a:t>
            </a:r>
            <a:r>
              <a:rPr lang="th" sz="1600" dirty="0">
                <a:cs typeface="Arial" panose="020B0604020202020204" pitchFamily="34" charset="0"/>
                <a:hlinkClick r:id="rId2"/>
              </a:rPr>
              <a:t>ที่นี่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7C697-D81E-4D11-AB14-323C4BE46C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63083" y="6388511"/>
            <a:ext cx="8770938" cy="128177"/>
          </a:xfrm>
        </p:spPr>
        <p:txBody>
          <a:bodyPr/>
          <a:lstStyle/>
          <a:p>
            <a:pPr defTabSz="380985"/>
            <a:r>
              <a:rPr lang="th">
                <a:solidFill>
                  <a:srgbClr val="FFFFFF"/>
                </a:solidFill>
                <a:latin typeface="Avenir Next World"/>
              </a:rPr>
              <a:t>Distributor Compliance Presentation - June 2023 - สาธารณะ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507FDB1F-0EE1-CE6F-5D25-0DFC3B6379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8042870"/>
              </p:ext>
            </p:extLst>
          </p:nvPr>
        </p:nvGraphicFramePr>
        <p:xfrm>
          <a:off x="7382317" y="3864928"/>
          <a:ext cx="3977640" cy="2651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53456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9001D5-D4CD-83AB-F94D-01B3B9790F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3"/>
          <a:stretch/>
        </p:blipFill>
        <p:spPr>
          <a:xfrm>
            <a:off x="2144183" y="989476"/>
            <a:ext cx="9740070" cy="52963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32D9F5-62BB-4FE0-850C-9FAA423E5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661" y="364687"/>
            <a:ext cx="11002363" cy="332143"/>
          </a:xfrm>
        </p:spPr>
        <p:txBody>
          <a:bodyPr/>
          <a:lstStyle/>
          <a:p>
            <a:r>
              <a:rPr lang="th" dirty="0"/>
              <a:t>ผู้จัดจําหน่ายย่อย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F8E2FF-E8E1-456F-9E6E-9CE25567C2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3990" y="1165225"/>
            <a:ext cx="3509698" cy="461665"/>
          </a:xfrm>
        </p:spPr>
        <p:txBody>
          <a:bodyPr/>
          <a:lstStyle/>
          <a:p>
            <a:r>
              <a:rPr lang="th" dirty="0"/>
              <a:t>องค์ประกอบสําคัญ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ACE220B-440B-4408-91EE-2FAE076D2D2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93990" y="1860141"/>
            <a:ext cx="3507052" cy="4136558"/>
          </a:xfrm>
        </p:spPr>
        <p:txBody>
          <a:bodyPr>
            <a:normAutofit/>
          </a:bodyPr>
          <a:lstStyle/>
          <a:p>
            <a:pPr marL="285739" indent="-285739" defTabSz="7619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h" altLang="en-US" sz="1600" dirty="0">
                <a:ea typeface="Calibri" panose="020F0502020204030204" pitchFamily="34" charset="0"/>
                <a:cs typeface="Arial" panose="020B0604020202020204" pitchFamily="34" charset="0"/>
              </a:rPr>
              <a:t>แจ้ง Medtronic เกี่ยวกับการใช้แบบฟอร์มที่กรอกแล้วของผู้จัดจําหน่ายย่อย (ถ้ามี)</a:t>
            </a:r>
          </a:p>
          <a:p>
            <a:pPr marL="285739" indent="-285739" defTabSz="7619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h" altLang="en-US" sz="1600" dirty="0">
                <a:ea typeface="Calibri" panose="020F0502020204030204" pitchFamily="34" charset="0"/>
                <a:cs typeface="Arial" panose="020B0604020202020204" pitchFamily="34" charset="0"/>
              </a:rPr>
              <a:t>พันธมิตรควรได้รับการคัดกรอง</a:t>
            </a:r>
          </a:p>
          <a:p>
            <a:pPr marL="285739" indent="-285739" defTabSz="7619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h" altLang="en-US" sz="1600" dirty="0">
                <a:ea typeface="Calibri" panose="020F0502020204030204" pitchFamily="34" charset="0"/>
                <a:cs typeface="Arial" panose="020B0604020202020204" pitchFamily="34" charset="0"/>
              </a:rPr>
              <a:t>ข้อตกลงที่เป็นลายลักษณ์อักษรจะต้องมีการปฏิบัติตามข้อกําหนดและการตรวจสอบในลักษณะและมาตรฐานเดียวกันกับข้อตกลงกับ Medtronic</a:t>
            </a:r>
          </a:p>
          <a:p>
            <a:pPr marL="285739" indent="-285739" defTabSz="7619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h" altLang="en-US" sz="1600" dirty="0">
                <a:ea typeface="Calibri" panose="020F0502020204030204" pitchFamily="34" charset="0"/>
                <a:cs typeface="Arial" panose="020B0604020202020204" pitchFamily="34" charset="0"/>
              </a:rPr>
              <a:t>แบ่งปันจรรยาบรรณของผู้จัดจําหน่าย Medtronic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96C296-A1D2-4C9E-86B8-1AC00D6B34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40491" y="1165225"/>
            <a:ext cx="3512344" cy="461665"/>
          </a:xfrm>
        </p:spPr>
        <p:txBody>
          <a:bodyPr/>
          <a:lstStyle/>
          <a:p>
            <a:r>
              <a:rPr lang="th" dirty="0"/>
              <a:t>ประเด็นที่ต้องพิจารณา 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012BE64-1132-4178-AB5D-718905423251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45782" y="1860141"/>
            <a:ext cx="3507052" cy="4136558"/>
          </a:xfrm>
        </p:spPr>
        <p:txBody>
          <a:bodyPr>
            <a:normAutofit fontScale="25000" lnSpcReduction="20000"/>
          </a:bodyPr>
          <a:lstStyle/>
          <a:p>
            <a:pPr marL="285739" indent="-285739">
              <a:lnSpc>
                <a:spcPts val="2333"/>
              </a:lnSpc>
              <a:buFont typeface="Arial" panose="020B0604020202020204" pitchFamily="34" charset="0"/>
              <a:buChar char="•"/>
            </a:pPr>
            <a:r>
              <a:rPr lang="th" sz="5600" dirty="0">
                <a:cs typeface="Arial" panose="020B0604020202020204" pitchFamily="34" charset="0"/>
              </a:rPr>
              <a:t>ผู้จัดจําหน่ายของคุณใช้ผู้จัดจําหน่ายย่อยเพื่อขายผลิตภัณฑ์ Medtronic หรือไม่?</a:t>
            </a:r>
          </a:p>
          <a:p>
            <a:pPr marL="285739" indent="-285739">
              <a:lnSpc>
                <a:spcPts val="2333"/>
              </a:lnSpc>
              <a:buFont typeface="Arial" panose="020B0604020202020204" pitchFamily="34" charset="0"/>
              <a:buChar char="•"/>
            </a:pPr>
            <a:r>
              <a:rPr lang="th" sz="5600" dirty="0">
                <a:cs typeface="Arial" panose="020B0604020202020204" pitchFamily="34" charset="0"/>
              </a:rPr>
              <a:t>ตัวแทนจําหน่ายของคุณแจ้ง Medtronic หรือไม่?</a:t>
            </a:r>
          </a:p>
          <a:p>
            <a:pPr marL="285739" indent="-285739">
              <a:lnSpc>
                <a:spcPts val="2333"/>
              </a:lnSpc>
              <a:buFont typeface="Arial" panose="020B0604020202020204" pitchFamily="34" charset="0"/>
              <a:buChar char="•"/>
            </a:pPr>
            <a:r>
              <a:rPr lang="th" sz="5600" dirty="0">
                <a:cs typeface="Arial" panose="020B0604020202020204" pitchFamily="34" charset="0"/>
              </a:rPr>
              <a:t>ผู้จัดจําหน่ายของคุณดําเนินการตรวจสอบสถานะสําหรับผู้จัดจําหน่ายย่อยใด ๆ เพื่อให้แน่ใจว่าพวกเขาจะไม่มีความเสี่ยงในการทุจริตหรือไม่?  </a:t>
            </a:r>
          </a:p>
          <a:p>
            <a:pPr marL="285739" indent="-285739">
              <a:lnSpc>
                <a:spcPts val="2333"/>
              </a:lnSpc>
              <a:buFont typeface="Arial" panose="020B0604020202020204" pitchFamily="34" charset="0"/>
              <a:buChar char="•"/>
            </a:pPr>
            <a:r>
              <a:rPr lang="th" sz="5600" dirty="0">
                <a:cs typeface="Arial" panose="020B0604020202020204" pitchFamily="34" charset="0"/>
              </a:rPr>
              <a:t>ผู้จัดจําหน่ายของคุณต้องการข้อตกลงเป็นลายลักษณ์อักษรหรือไม่?</a:t>
            </a:r>
          </a:p>
          <a:p>
            <a:pPr marL="285739" indent="-285739">
              <a:lnSpc>
                <a:spcPts val="2333"/>
              </a:lnSpc>
              <a:buFont typeface="Arial" panose="020B0604020202020204" pitchFamily="34" charset="0"/>
              <a:buChar char="•"/>
            </a:pPr>
            <a:r>
              <a:rPr lang="th" sz="5600" dirty="0">
                <a:cs typeface="Arial" panose="020B0604020202020204" pitchFamily="34" charset="0"/>
              </a:rPr>
              <a:t>ผู้จัดจําหน่ายของคุณมั่นใจว่าผู้จัดจําหน่ายย่อยปฏิบัติตามข้อกําหนดด้านคุณภาพและข้อกําหนดด้านคุณภาพทั้งหมดของเราหรือไม่?</a:t>
            </a:r>
          </a:p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94D2FF5-8B1D-47FB-BF21-40A153F419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89637" y="1165225"/>
            <a:ext cx="3506387" cy="461665"/>
          </a:xfrm>
        </p:spPr>
        <p:txBody>
          <a:bodyPr/>
          <a:lstStyle/>
          <a:p>
            <a:r>
              <a:rPr lang="th" dirty="0"/>
              <a:t>เอกสารอ้างอิง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BC120ED7-2D48-4C64-AF23-6021F468EB0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89636" y="1860141"/>
            <a:ext cx="3507052" cy="4136558"/>
          </a:xfrm>
        </p:spPr>
        <p:txBody>
          <a:bodyPr>
            <a:normAutofit/>
          </a:bodyPr>
          <a:lstStyle/>
          <a:p>
            <a:pPr marL="238115" indent="-23811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" sz="1600" dirty="0">
                <a:cs typeface="Effra"/>
              </a:rPr>
              <a:t>แจ้งการใช้ผู้จัดจําหน่ายรายย่อย</a:t>
            </a:r>
          </a:p>
          <a:p>
            <a:pPr marL="238115" indent="-23811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" sz="1600" dirty="0">
                <a:cs typeface="Effra"/>
              </a:rPr>
              <a:t>การตรวจสอบวิเคราะห์สถานะอย่างรวดเร็ว</a:t>
            </a:r>
          </a:p>
          <a:p>
            <a:pPr marL="238115" indent="-23811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" sz="1600" dirty="0">
                <a:cs typeface="Effra"/>
              </a:rPr>
              <a:t>สิ่งที่ควรทําและไม่ควรทํา</a:t>
            </a:r>
          </a:p>
          <a:p>
            <a:pPr marL="238115" indent="-23811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" sz="1600" dirty="0">
                <a:cs typeface="Effra"/>
              </a:rPr>
              <a:t>ตัวอย่างจรรยาบรรณ</a:t>
            </a:r>
          </a:p>
          <a:p>
            <a:pPr>
              <a:lnSpc>
                <a:spcPct val="150000"/>
              </a:lnSpc>
            </a:pPr>
            <a:endParaRPr lang="en-US" sz="1600" dirty="0"/>
          </a:p>
          <a:p>
            <a:pPr>
              <a:lnSpc>
                <a:spcPct val="150000"/>
              </a:lnSpc>
            </a:pPr>
            <a:r>
              <a:rPr lang="th" sz="1600" dirty="0">
                <a:cs typeface="Arial" panose="020B0604020202020204" pitchFamily="34" charset="0"/>
              </a:rPr>
              <a:t> เข้าถึงพวกเขาทั้งหมด</a:t>
            </a:r>
            <a:r>
              <a:rPr lang="th" sz="1600" dirty="0">
                <a:cs typeface="Arial" panose="020B0604020202020204" pitchFamily="34" charset="0"/>
                <a:hlinkClick r:id="rId3"/>
              </a:rPr>
              <a:t>ที่นี่</a:t>
            </a: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7C697-D81E-4D11-AB14-323C4BE46C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63083" y="6388511"/>
            <a:ext cx="8770938" cy="128177"/>
          </a:xfrm>
        </p:spPr>
        <p:txBody>
          <a:bodyPr/>
          <a:lstStyle/>
          <a:p>
            <a:pPr defTabSz="380985"/>
            <a:r>
              <a:rPr lang="th">
                <a:solidFill>
                  <a:srgbClr val="FFFFFF"/>
                </a:solidFill>
                <a:latin typeface="Avenir Next World"/>
              </a:rPr>
              <a:t>Distributor Compliance Presentation - June 2023 - สาธารณะ</a:t>
            </a:r>
          </a:p>
        </p:txBody>
      </p:sp>
    </p:spTree>
    <p:extLst>
      <p:ext uri="{BB962C8B-B14F-4D97-AF65-F5344CB8AC3E}">
        <p14:creationId xmlns:p14="http://schemas.microsoft.com/office/powerpoint/2010/main" val="2763767280"/>
      </p:ext>
    </p:extLst>
  </p:cSld>
  <p:clrMapOvr>
    <a:masterClrMapping/>
  </p:clrMapOvr>
</p:sld>
</file>

<file path=ppt/theme/theme1.xml><?xml version="1.0" encoding="utf-8"?>
<a:theme xmlns:a="http://schemas.openxmlformats.org/drawingml/2006/main" name="Medtronic Theme">
  <a:themeElements>
    <a:clrScheme name="Custom 16">
      <a:dk1>
        <a:srgbClr val="FFFFFF"/>
      </a:dk1>
      <a:lt1>
        <a:srgbClr val="140F4B"/>
      </a:lt1>
      <a:dk2>
        <a:srgbClr val="4A7DFF"/>
      </a:dk2>
      <a:lt2>
        <a:srgbClr val="F2F2F2"/>
      </a:lt2>
      <a:accent1>
        <a:srgbClr val="0FC9F7"/>
      </a:accent1>
      <a:accent2>
        <a:srgbClr val="00DCB9"/>
      </a:accent2>
      <a:accent3>
        <a:srgbClr val="7ECA2A"/>
      </a:accent3>
      <a:accent4>
        <a:srgbClr val="FFAD00"/>
      </a:accent4>
      <a:accent5>
        <a:srgbClr val="ED002A"/>
      </a:accent5>
      <a:accent6>
        <a:srgbClr val="E5057F"/>
      </a:accent6>
      <a:hlink>
        <a:srgbClr val="4A7DFF"/>
      </a:hlink>
      <a:folHlink>
        <a:srgbClr val="DD57D4"/>
      </a:folHlink>
    </a:clrScheme>
    <a:fontScheme name="medtronic">
      <a:majorFont>
        <a:latin typeface="Avenir Next World"/>
        <a:ea typeface=""/>
        <a:cs typeface=""/>
      </a:majorFont>
      <a:minorFont>
        <a:latin typeface="Avenir Next Worl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137160" tIns="137160" rIns="137160" bIns="137160" rtlCol="0" anchor="t"/>
      <a:lstStyle>
        <a:defPPr algn="l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Purple">
      <a:srgbClr val="C529BB"/>
    </a:custClr>
    <a:custClr name="Purple, Lighter 80%">
      <a:srgbClr val="F4C7F1"/>
    </a:custClr>
    <a:custClr name="Purple, Lighter 40%">
      <a:srgbClr val="E88FE2"/>
    </a:custClr>
    <a:custClr name="Purple, Lighter 60%">
      <a:srgbClr val="DD57D4"/>
    </a:custClr>
    <a:custClr name="Purple, Darker 25%">
      <a:srgbClr val="951F8D"/>
    </a:custClr>
    <a:custClr name="Purple, Darker 50%">
      <a:srgbClr val="63145E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Lavender">
      <a:srgbClr val="654BDD"/>
    </a:custClr>
    <a:custClr name="Lavender, Lighter 80%">
      <a:srgbClr val="D9D2F6"/>
    </a:custClr>
    <a:custClr name="Lavender, Lighter 40%">
      <a:srgbClr val="B2A5EE"/>
    </a:custClr>
    <a:custClr name="Lavender, Lighter 60%">
      <a:srgbClr val="8C78E5"/>
    </a:custClr>
    <a:custClr name="Lavender, Darker 25%">
      <a:srgbClr val="3F23BA"/>
    </a:custClr>
    <a:custClr name="Lavender, Darker 50%">
      <a:srgbClr val="2A187C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rown">
      <a:srgbClr val="7B4D35"/>
    </a:custClr>
    <a:custClr name="Brown, Lighter 80%">
      <a:srgbClr val="E6D1C5"/>
    </a:custClr>
    <a:custClr name="Brown, Lighter 40%">
      <a:srgbClr val="CDA28B"/>
    </a:custClr>
    <a:custClr name="Brown, Lighter 60%">
      <a:srgbClr val="B47451"/>
    </a:custClr>
    <a:custClr name="Brown, Darker 25%">
      <a:srgbClr val="5E3B28"/>
    </a:custClr>
    <a:custClr name="Brown, Darker 50%">
      <a:srgbClr val="3E271B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</a:custClrLst>
  <a:extLst>
    <a:ext uri="{05A4C25C-085E-4340-85A3-A5531E510DB2}">
      <thm15:themeFamily xmlns:thm15="http://schemas.microsoft.com/office/thememl/2012/main" name="doc-temp-dk-16x9" id="{A289735D-0657-4766-80C0-2BDDEBC4F5F8}" vid="{0B1AA363-71AA-4CB8-917C-2D057E6ABF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7578a5c-4d94-43f6-816f-eb134293327a" xsi:nil="true"/>
    <lcf76f155ced4ddcb4097134ff3c332f xmlns="98860760-3cce-4d77-bd54-22ad93036db4">
      <Terms xmlns="http://schemas.microsoft.com/office/infopath/2007/PartnerControls"/>
    </lcf76f155ced4ddcb4097134ff3c332f>
    <SharedWithUsers xmlns="47578a5c-4d94-43f6-816f-eb134293327a">
      <UserInfo>
        <DisplayName/>
        <AccountId xsi:nil="true"/>
        <AccountType/>
      </UserInfo>
    </SharedWithUsers>
    <MediaLengthInSeconds xmlns="98860760-3cce-4d77-bd54-22ad93036db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1B7FA62386AE4FB7E5DFFE9EE35B91" ma:contentTypeVersion="12" ma:contentTypeDescription="Create a new document." ma:contentTypeScope="" ma:versionID="7e44c0c6f57ffbd2fe9fd3b879f6fac3">
  <xsd:schema xmlns:xsd="http://www.w3.org/2001/XMLSchema" xmlns:xs="http://www.w3.org/2001/XMLSchema" xmlns:p="http://schemas.microsoft.com/office/2006/metadata/properties" xmlns:ns2="98860760-3cce-4d77-bd54-22ad93036db4" xmlns:ns3="47578a5c-4d94-43f6-816f-eb134293327a" targetNamespace="http://schemas.microsoft.com/office/2006/metadata/properties" ma:root="true" ma:fieldsID="7bfc29421a1bfd84ba5799d0047e10d8" ns2:_="" ns3:_="">
    <xsd:import namespace="98860760-3cce-4d77-bd54-22ad93036db4"/>
    <xsd:import namespace="47578a5c-4d94-43f6-816f-eb13429332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860760-3cce-4d77-bd54-22ad93036d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9bdff84-a4da-460b-8613-303c0b90a2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578a5c-4d94-43f6-816f-eb134293327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d73114f-6f63-4652-8e33-ff0f0f8fcc40}" ma:internalName="TaxCatchAll" ma:showField="CatchAllData" ma:web="47578a5c-4d94-43f6-816f-eb13429332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ECAEFD-1119-4FC3-B3AA-0B410B649BC7}">
  <ds:schemaRefs>
    <ds:schemaRef ds:uri="http://purl.org/dc/elements/1.1/"/>
    <ds:schemaRef ds:uri="http://schemas.microsoft.com/office/2006/metadata/properties"/>
    <ds:schemaRef ds:uri="98860760-3cce-4d77-bd54-22ad93036db4"/>
    <ds:schemaRef ds:uri="47578a5c-4d94-43f6-816f-eb134293327a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1B9412E-F2F4-428D-B64B-0501B9065A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860760-3cce-4d77-bd54-22ad93036db4"/>
    <ds:schemaRef ds:uri="47578a5c-4d94-43f6-816f-eb13429332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BAF8415-00A8-4C76-A6E7-2445D2BC4D3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2232</Words>
  <Application>Microsoft Office PowerPoint</Application>
  <PresentationFormat>Widescreen</PresentationFormat>
  <Paragraphs>254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Avenir Next World Thin</vt:lpstr>
      <vt:lpstr>Calibri</vt:lpstr>
      <vt:lpstr>Effra</vt:lpstr>
      <vt:lpstr>Avenir Next World Demi</vt:lpstr>
      <vt:lpstr>Effra Light</vt:lpstr>
      <vt:lpstr>Wingdings</vt:lpstr>
      <vt:lpstr>Avenir Next World</vt:lpstr>
      <vt:lpstr>Arial</vt:lpstr>
      <vt:lpstr>Medtronic Theme</vt:lpstr>
      <vt:lpstr>การนําเสนอการปฏิบัติตามข้อกําหนดของผู้จัดจําหน่าย</vt:lpstr>
      <vt:lpstr>วาระ</vt:lpstr>
      <vt:lpstr>PowerPoint Presentation</vt:lpstr>
      <vt:lpstr>ข้อกําหนดการปฏิบัติตามข้อกําหนดของเรา</vt:lpstr>
      <vt:lpstr>ข้อกําหนดการปฏิบัติตามข้อกําหนด</vt:lpstr>
      <vt:lpstr>ผู้นําด้านการปฏิบัติตามกฎระเบียบที่รับผิดชอบ</vt:lpstr>
      <vt:lpstr>นโยบายการปฏิบัติตามกฎระเบียบ</vt:lpstr>
      <vt:lpstr>การฝึกอบรมการปฏิบัติตามกฎระเบียบ</vt:lpstr>
      <vt:lpstr>ผู้จัดจําหน่ายย่อย</vt:lpstr>
      <vt:lpstr>หนังสือและบันทึก</vt:lpstr>
      <vt:lpstr>ข้อควรพิจารณาด้านคุณภาพ</vt:lpstr>
      <vt:lpstr>ความขัดแย้งทางผลประโยชน์</vt:lpstr>
      <vt:lpstr>ความคิดสุดท้าย </vt:lpstr>
      <vt:lpstr>ผู้ติดต่อด้านการปฏิบัติตามข้อกําหนดของช่องทางทั่วโลก </vt:lpstr>
      <vt:lpstr>ขอบคุณ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การนําเสนอการปฏิบัติตามข้อกําหนดของผู้จัดจําหน่าย</dc:title>
  <dc:creator>Samaniego, Paola</dc:creator>
  <cp:lastModifiedBy>Samaniego, Paola</cp:lastModifiedBy>
  <cp:revision>5</cp:revision>
  <dcterms:created xsi:type="dcterms:W3CDTF">2023-05-26T16:47:13Z</dcterms:created>
  <dcterms:modified xsi:type="dcterms:W3CDTF">2023-12-29T16:10:57Z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0x010100831B7FA62386AE4FB7E5DFFE9EE35B91</vt:lpwstr>
  </property>
  <property fmtid="{D5CDD505-2E9C-101B-9397-08002B2CF9AE}" pid="3" name="Order">
    <vt:r8>978400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MediaServiceImageTags">
    <vt:lpwstr/>
  </property>
</Properties>
</file>