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4"/>
  </p:sldMasterIdLst>
  <p:notesMasterIdLst>
    <p:notesMasterId r:id="rId20"/>
  </p:notesMasterIdLst>
  <p:sldIdLst>
    <p:sldId id="490" r:id="rId5"/>
    <p:sldId id="450" r:id="rId6"/>
    <p:sldId id="343" r:id="rId7"/>
    <p:sldId id="384" r:id="rId8"/>
    <p:sldId id="387" r:id="rId9"/>
    <p:sldId id="290" r:id="rId10"/>
    <p:sldId id="491" r:id="rId11"/>
    <p:sldId id="304" r:id="rId12"/>
    <p:sldId id="492" r:id="rId13"/>
    <p:sldId id="493" r:id="rId14"/>
    <p:sldId id="494" r:id="rId15"/>
    <p:sldId id="495" r:id="rId16"/>
    <p:sldId id="385" r:id="rId17"/>
    <p:sldId id="396" r:id="rId18"/>
    <p:sldId id="468" r:id="rId19"/>
  </p:sldIdLst>
  <p:sldSz cx="12192000" cy="6858000"/>
  <p:notesSz cx="6858000" cy="9144000"/>
  <p:embeddedFontLst>
    <p:embeddedFont>
      <p:font typeface="Avenir Next World" panose="020B0503020202020204" pitchFamily="34" charset="0"/>
      <p:regular r:id="rId21"/>
      <p:bold r:id="rId22"/>
      <p:italic r:id="rId23"/>
      <p:boldItalic r:id="rId24"/>
    </p:embeddedFont>
    <p:embeddedFont>
      <p:font typeface="Avenir Next World Demi" panose="020B0703020202020204" pitchFamily="34" charset="0"/>
      <p:bold r:id="rId25"/>
      <p:boldItalic r:id="rId26"/>
    </p:embeddedFont>
    <p:embeddedFont>
      <p:font typeface="Avenir Next World Thin" panose="020B0303020202020204" pitchFamily="34" charset="0"/>
      <p:regular r:id="rId27"/>
      <p:italic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Effra" panose="020B0603020203020204" pitchFamily="34" charset="0"/>
      <p:regular r:id="rId33"/>
      <p:bold r:id="rId34"/>
      <p:italic r:id="rId35"/>
      <p:boldItalic r:id="rId36"/>
    </p:embeddedFont>
    <p:embeddedFont>
      <p:font typeface="Effra Light" panose="020B0403020203020204" pitchFamily="34" charset="0"/>
      <p:regular r:id="rId37"/>
      <p:italic r:id="rId38"/>
    </p:embeddedFont>
  </p:embeddedFontLst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3004" autoAdjust="0"/>
  </p:normalViewPr>
  <p:slideViewPr>
    <p:cSldViewPr snapToGrid="0">
      <p:cViewPr varScale="1">
        <p:scale>
          <a:sx n="58" d="100"/>
          <a:sy n="58" d="100"/>
        </p:scale>
        <p:origin x="92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6.fntdata"/><Relationship Id="rId39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font" Target="fonts/font18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font" Target="fonts/font17.fntdata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11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A81120-9759-472D-AD02-928847D6B5EB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</dgm:pt>
    <dgm:pt modelId="{7D07B97E-7914-4A91-B50A-E8E993D36063}">
      <dgm:prSet phldrT="[Text]" phldr="1"/>
      <dgm:spPr/>
      <dgm:t>
        <a:bodyPr/>
        <a:lstStyle/>
        <a:p>
          <a:endParaRPr lang="es-PE" dirty="0"/>
        </a:p>
      </dgm:t>
    </dgm:pt>
    <dgm:pt modelId="{89E73833-34B2-4121-9795-844895145F0B}" type="sibTrans" cxnId="{9AB14B93-D38C-45BF-8F86-150402259120}">
      <dgm:prSet/>
      <dgm:spPr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PE"/>
        </a:p>
      </dgm:t>
    </dgm:pt>
    <dgm:pt modelId="{F7E12288-48AE-48FF-9DD9-6241EA7A1129}" type="parTrans" cxnId="{9AB14B93-D38C-45BF-8F86-150402259120}">
      <dgm:prSet/>
      <dgm:spPr/>
      <dgm:t>
        <a:bodyPr/>
        <a:lstStyle/>
        <a:p>
          <a:endParaRPr lang="es-PE"/>
        </a:p>
      </dgm:t>
    </dgm:pt>
    <dgm:pt modelId="{D2C7806D-5361-454D-8D86-D8024ECA5928}" type="pres">
      <dgm:prSet presAssocID="{78A81120-9759-472D-AD02-928847D6B5EB}" presName="Name0" presStyleCnt="0">
        <dgm:presLayoutVars>
          <dgm:chMax val="7"/>
          <dgm:chPref val="7"/>
          <dgm:dir/>
        </dgm:presLayoutVars>
      </dgm:prSet>
      <dgm:spPr/>
    </dgm:pt>
    <dgm:pt modelId="{ACD3892C-9878-49CC-AD5A-DBFC9E77E36A}" type="pres">
      <dgm:prSet presAssocID="{78A81120-9759-472D-AD02-928847D6B5EB}" presName="Name1" presStyleCnt="0"/>
      <dgm:spPr/>
    </dgm:pt>
    <dgm:pt modelId="{90978CDE-192A-4B33-8032-54851DF27E18}" type="pres">
      <dgm:prSet presAssocID="{89E73833-34B2-4121-9795-844895145F0B}" presName="picture_1" presStyleCnt="0"/>
      <dgm:spPr/>
    </dgm:pt>
    <dgm:pt modelId="{244020F1-A11C-4067-8DD3-4E5E92B0E437}" type="pres">
      <dgm:prSet presAssocID="{89E73833-34B2-4121-9795-844895145F0B}" presName="pictureRepeatNode" presStyleLbl="alignImgPlace1" presStyleIdx="0" presStyleCnt="1" custScaleX="133333" custScaleY="133333" custLinFactNeighborX="12082" custLinFactNeighborY="-479"/>
      <dgm:spPr/>
    </dgm:pt>
    <dgm:pt modelId="{1B20ED16-DFEB-4C9A-A94E-7A1406333A70}" type="pres">
      <dgm:prSet presAssocID="{7D07B97E-7914-4A91-B50A-E8E993D36063}" presName="text_1" presStyleLbl="node1" presStyleIdx="0" presStyleCnt="0" custLinFactX="-90062" custLinFactY="32750" custLinFactNeighborX="-100000" custLinFactNeighborY="100000">
        <dgm:presLayoutVars>
          <dgm:bulletEnabled val="1"/>
        </dgm:presLayoutVars>
      </dgm:prSet>
      <dgm:spPr/>
    </dgm:pt>
  </dgm:ptLst>
  <dgm:cxnLst>
    <dgm:cxn modelId="{3592848A-C1EE-4045-99C5-E0FE26620035}" type="presOf" srcId="{78A81120-9759-472D-AD02-928847D6B5EB}" destId="{D2C7806D-5361-454D-8D86-D8024ECA5928}" srcOrd="0" destOrd="0" presId="urn:microsoft.com/office/officeart/2008/layout/CircularPictureCallout"/>
    <dgm:cxn modelId="{9AB14B93-D38C-45BF-8F86-150402259120}" srcId="{78A81120-9759-472D-AD02-928847D6B5EB}" destId="{7D07B97E-7914-4A91-B50A-E8E993D36063}" srcOrd="0" destOrd="0" parTransId="{F7E12288-48AE-48FF-9DD9-6241EA7A1129}" sibTransId="{89E73833-34B2-4121-9795-844895145F0B}"/>
    <dgm:cxn modelId="{747B7CA2-5814-41BE-B822-7B1B15D1B458}" type="presOf" srcId="{7D07B97E-7914-4A91-B50A-E8E993D36063}" destId="{1B20ED16-DFEB-4C9A-A94E-7A1406333A70}" srcOrd="0" destOrd="0" presId="urn:microsoft.com/office/officeart/2008/layout/CircularPictureCallout"/>
    <dgm:cxn modelId="{850CD0CF-83DE-45DA-8888-DDB3554A12A0}" type="presOf" srcId="{89E73833-34B2-4121-9795-844895145F0B}" destId="{244020F1-A11C-4067-8DD3-4E5E92B0E437}" srcOrd="0" destOrd="0" presId="urn:microsoft.com/office/officeart/2008/layout/CircularPictureCallout"/>
    <dgm:cxn modelId="{F2979EE7-7176-4795-8374-30954981AD7F}" type="presParOf" srcId="{D2C7806D-5361-454D-8D86-D8024ECA5928}" destId="{ACD3892C-9878-49CC-AD5A-DBFC9E77E36A}" srcOrd="0" destOrd="0" presId="urn:microsoft.com/office/officeart/2008/layout/CircularPictureCallout"/>
    <dgm:cxn modelId="{5561DED4-AAAB-4F87-A144-7BCEB340A839}" type="presParOf" srcId="{ACD3892C-9878-49CC-AD5A-DBFC9E77E36A}" destId="{90978CDE-192A-4B33-8032-54851DF27E18}" srcOrd="0" destOrd="0" presId="urn:microsoft.com/office/officeart/2008/layout/CircularPictureCallout"/>
    <dgm:cxn modelId="{935B35D4-21D0-4DB3-A479-213F7B61A0D0}" type="presParOf" srcId="{90978CDE-192A-4B33-8032-54851DF27E18}" destId="{244020F1-A11C-4067-8DD3-4E5E92B0E437}" srcOrd="0" destOrd="0" presId="urn:microsoft.com/office/officeart/2008/layout/CircularPictureCallout"/>
    <dgm:cxn modelId="{0FC38F8D-603B-4C5F-B7C2-559A6E639314}" type="presParOf" srcId="{ACD3892C-9878-49CC-AD5A-DBFC9E77E36A}" destId="{1B20ED16-DFEB-4C9A-A94E-7A1406333A70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4020F1-A11C-4067-8DD3-4E5E92B0E437}">
      <dsp:nvSpPr>
        <dsp:cNvPr id="0" name=""/>
        <dsp:cNvSpPr/>
      </dsp:nvSpPr>
      <dsp:spPr>
        <a:xfrm>
          <a:off x="903232" y="0"/>
          <a:ext cx="2651753" cy="2651753"/>
        </a:xfrm>
        <a:prstGeom prst="ellipse">
          <a:avLst/>
        </a:prstGeom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20ED16-DFEB-4C9A-A94E-7A1406333A70}">
      <dsp:nvSpPr>
        <dsp:cNvPr id="0" name=""/>
        <dsp:cNvSpPr/>
      </dsp:nvSpPr>
      <dsp:spPr>
        <a:xfrm>
          <a:off x="0" y="1995449"/>
          <a:ext cx="1272844" cy="65631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3200" kern="1200" dirty="0"/>
        </a:p>
      </dsp:txBody>
      <dsp:txXfrm>
        <a:off x="0" y="1995449"/>
        <a:ext cx="1272844" cy="6563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F5D17D-FD7A-4E2B-9211-28FF2279A4B5}" type="datetimeFigureOut">
              <a:rPr lang="es-PE" smtClean="0"/>
              <a:t>6/11/2023</a:t>
            </a:fld>
            <a:endParaRPr lang="es-P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2C8C07-F838-4D9E-8DF1-55C394CA48FA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01034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4144DD-0FF9-46BA-8E8D-C8412D77507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59506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4144DD-0FF9-46BA-8E8D-C8412D77507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583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pl"/>
              <a:t>9 listopada 2015 r.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721036-882B-7948-8734-521EC9923D61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8477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pl"/>
              <a:t>9 listopada 2015 r.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721036-882B-7948-8734-521EC9923D61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188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E424F079-DCC5-41EC-A910-77D3F6267FC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3990" y="1954153"/>
            <a:ext cx="9140031" cy="494944"/>
          </a:xfrm>
          <a:prstGeom prst="rect">
            <a:avLst/>
          </a:prstGeom>
        </p:spPr>
        <p:txBody>
          <a:bodyPr wrap="square" lIns="0" tIns="0" rIns="0" bIns="182880" anchor="b">
            <a:spAutoFit/>
          </a:bodyPr>
          <a:lstStyle>
            <a:lvl1pPr>
              <a:defRPr kumimoji="0" lang="en-US" sz="1833" b="0" i="0" u="none" strike="noStrike" cap="none" spc="0" normalizeH="0" baseline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cs typeface="Avenir Next World Demi" panose="020B0703020202020204" pitchFamily="34" charset="0"/>
              </a:defRPr>
            </a:lvl1pPr>
            <a:lvl2pPr>
              <a:defRPr lang="en-US" sz="2400" smtClean="0"/>
            </a:lvl2pPr>
            <a:lvl3pPr>
              <a:defRPr lang="en-US" sz="2000" smtClean="0"/>
            </a:lvl3pPr>
            <a:lvl4pPr>
              <a:defRPr lang="en-US" sz="1800" smtClean="0"/>
            </a:lvl4pPr>
            <a:lvl5pPr>
              <a:defRPr lang="en-US" sz="1800"/>
            </a:lvl5pPr>
          </a:lstStyle>
          <a:p>
            <a:pPr marR="0" lvl="0" fontAlgn="auto">
              <a:lnSpc>
                <a:spcPct val="110000"/>
              </a:lnSpc>
              <a:spcAft>
                <a:spcPts val="0"/>
              </a:spcAft>
              <a:buClrTx/>
              <a:buSzTx/>
              <a:tabLst/>
            </a:pPr>
            <a:r>
              <a:rPr lang="en-US"/>
              <a:t>Eyebrow (optional)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79499397-516C-4916-BDD8-79EC827597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3990" y="2458411"/>
            <a:ext cx="11002698" cy="2136483"/>
          </a:xfrm>
        </p:spPr>
        <p:txBody>
          <a:bodyPr wrap="square" lIns="0" bIns="0" anchor="b">
            <a:spAutoFit/>
          </a:bodyPr>
          <a:lstStyle>
            <a:lvl1pPr>
              <a:defRPr sz="7333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Presentation title goes here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2FD86D0B-F6DA-42B3-88F2-0A2A5FD7D05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3990" y="4604206"/>
            <a:ext cx="11002698" cy="395942"/>
          </a:xfrm>
          <a:prstGeom prst="rect">
            <a:avLst/>
          </a:prstGeom>
        </p:spPr>
        <p:txBody>
          <a:bodyPr wrap="square" lIns="0" tIns="36576" rIns="0" bIns="0">
            <a:spAutoFit/>
          </a:bodyPr>
          <a:lstStyle>
            <a:lvl1pPr>
              <a:spcBef>
                <a:spcPts val="0"/>
              </a:spcBef>
              <a:defRPr kumimoji="0" lang="en-US" sz="2333" b="0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Avenir Next World Demi" panose="020B0703020202020204" pitchFamily="34" charset="0"/>
              </a:defRPr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/>
              <a:t>Subtitle goes here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03EF6CBD-2492-460C-A159-130D0060A63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3990" y="5930567"/>
            <a:ext cx="5382948" cy="205121"/>
          </a:xfrm>
          <a:prstGeom prst="rect">
            <a:avLst/>
          </a:prstGeom>
        </p:spPr>
        <p:txBody>
          <a:bodyPr vert="horz" wrap="square" lIns="0" tIns="0" rIns="137160" bIns="0" rtlCol="0" anchor="b">
            <a:spAutoFit/>
          </a:bodyPr>
          <a:lstStyle>
            <a:lvl1pPr>
              <a:defRPr kumimoji="0" lang="en-US" sz="1333" b="0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nir Next World"/>
              </a:defRPr>
            </a:lvl1pPr>
          </a:lstStyle>
          <a:p>
            <a:pPr marR="0" lvl="0" fontAlgn="auto">
              <a:spcBef>
                <a:spcPts val="50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Month 20XX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2D32CC87-DEC8-4E1B-95F5-37D3A0B0F86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3990" y="6176255"/>
            <a:ext cx="5382948" cy="205121"/>
          </a:xfrm>
          <a:prstGeom prst="rect">
            <a:avLst/>
          </a:prstGeom>
        </p:spPr>
        <p:txBody>
          <a:bodyPr vert="horz" wrap="square" lIns="0" tIns="0" rIns="137160" bIns="0" rtlCol="0" anchor="b">
            <a:spAutoFit/>
          </a:bodyPr>
          <a:lstStyle>
            <a:lvl1pPr>
              <a:defRPr kumimoji="0" lang="en-US" sz="1333" b="0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nir Next World"/>
              </a:defRPr>
            </a:lvl1pPr>
          </a:lstStyle>
          <a:p>
            <a:pPr marR="0" lvl="0" fontAlgn="auto">
              <a:spcBef>
                <a:spcPts val="50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First, Last Name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9565F55E-088B-4ED0-A650-99752ADA87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0340" y="474266"/>
            <a:ext cx="2151062" cy="56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885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ith Symbo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necklet&#10;&#10;Description automatically generated">
            <a:extLst>
              <a:ext uri="{FF2B5EF4-FFF2-40B4-BE49-F238E27FC236}">
                <a16:creationId xmlns:a16="http://schemas.microsoft.com/office/drawing/2014/main" id="{7CA47CE1-63E6-4D90-8AFF-264AAF3D23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09" b="-343"/>
          <a:stretch/>
        </p:blipFill>
        <p:spPr>
          <a:xfrm>
            <a:off x="595313" y="1199869"/>
            <a:ext cx="3970075" cy="4475444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00A4319-66F3-4E8E-87E3-8B0650E0CD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35053" y="2323043"/>
            <a:ext cx="5861635" cy="1685077"/>
          </a:xfrm>
        </p:spPr>
        <p:txBody>
          <a:bodyPr wrap="square" anchor="b">
            <a:spAutoFit/>
          </a:bodyPr>
          <a:lstStyle>
            <a:lvl1pPr>
              <a:defRPr sz="60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Divider slide title goes here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CC20CCCE-CBB9-47BE-BBA6-82A5FD35B04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35053" y="4008119"/>
            <a:ext cx="5861635" cy="392864"/>
          </a:xfrm>
          <a:prstGeom prst="rect">
            <a:avLst/>
          </a:prstGeom>
        </p:spPr>
        <p:txBody>
          <a:bodyPr wrap="square" lIns="0" tIns="109728" rIns="0" bIns="0">
            <a:spAutoFit/>
          </a:bodyPr>
          <a:lstStyle>
            <a:lvl1pPr>
              <a:defRPr kumimoji="0" lang="en-US" sz="1833" b="0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Avenir Next World Demi" panose="020B0703020202020204" pitchFamily="34" charset="0"/>
              </a:defRPr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/>
              <a:t>Subtitle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1319623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CFDC9-03EC-4780-AB22-9216CFC2ED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title goes here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33D455FD-A842-4F0A-B110-15F878D21A5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3990" y="6135688"/>
            <a:ext cx="9140031" cy="1154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>
              <a:defRPr lang="en-US" sz="75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Source goes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E3AA71-DC14-482F-BF0B-9FA6773CAA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Distributor Compliance Presentation - June 2023 - Public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A7A68E-66D8-41DA-8586-9A8F841AF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D0300D1-3F1C-4290-A0D1-7CD19DBD99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210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CFDC9-03EC-4780-AB22-9216CFC2ED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Slide title goes here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2BA0DE0-4B25-43B8-8E6F-74C3405808D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3661" y="723900"/>
            <a:ext cx="11003027" cy="323165"/>
          </a:xfrm>
          <a:prstGeom prst="rect">
            <a:avLst/>
          </a:prstGeom>
        </p:spPr>
        <p:txBody>
          <a:bodyPr vert="horz" wrap="square" lIns="0" tIns="45720" rIns="0" bIns="45720" rtlCol="0">
            <a:spAutoFit/>
          </a:bodyPr>
          <a:lstStyle>
            <a:lvl1pPr>
              <a:defRPr lang="en-US" sz="1500" b="0" dirty="0">
                <a:solidFill>
                  <a:schemeClr val="bg2"/>
                </a:solidFill>
                <a:latin typeface="Avenir Next World Demi" panose="020B0703020202020204" pitchFamily="34" charset="0"/>
                <a:cs typeface="Avenir Next World Demi" panose="020B0703020202020204" pitchFamily="34" charset="0"/>
              </a:defRPr>
            </a:lvl1pPr>
          </a:lstStyle>
          <a:p>
            <a:pPr lvl="0"/>
            <a:r>
              <a:rPr lang="en-US"/>
              <a:t>Subtitle goes here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BC66FB32-FD41-4B94-94D3-5FFF730D989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3990" y="6135688"/>
            <a:ext cx="9140031" cy="1154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>
              <a:defRPr lang="en-US" sz="75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Source goes here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85F74B-6A97-4B13-B2AD-5ABEF4717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Distributor Compliance Presentation - June 2023 - Public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013E39-A678-4E9B-92AB-F73802BF52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0300D1-3F1C-4290-A0D1-7CD19DBD99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3180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CFDC9-03EC-4780-AB22-9216CFC2ED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Slide title goes here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DA7E73C6-7BDC-4FF8-8260-60A5A06A978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3661" y="723900"/>
            <a:ext cx="11003027" cy="323165"/>
          </a:xfrm>
          <a:prstGeom prst="rect">
            <a:avLst/>
          </a:prstGeom>
        </p:spPr>
        <p:txBody>
          <a:bodyPr vert="horz" wrap="square" lIns="0" tIns="45720" rIns="0" bIns="45720" rtlCol="0">
            <a:spAutoFit/>
          </a:bodyPr>
          <a:lstStyle>
            <a:lvl1pPr>
              <a:defRPr lang="en-US" sz="1500" b="0" dirty="0">
                <a:solidFill>
                  <a:schemeClr val="bg2"/>
                </a:solidFill>
                <a:latin typeface="Avenir Next World Demi" panose="020B0703020202020204" pitchFamily="34" charset="0"/>
                <a:cs typeface="Avenir Next World Demi" panose="020B0703020202020204" pitchFamily="34" charset="0"/>
              </a:defRPr>
            </a:lvl1pPr>
          </a:lstStyle>
          <a:p>
            <a:pPr lvl="0"/>
            <a:r>
              <a:rPr lang="en-US"/>
              <a:t>Subtitle goes here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FB9248-9E03-4DB4-9487-2EF5EDB2444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93990" y="1270000"/>
            <a:ext cx="11001375" cy="47266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AE24ACBF-A882-423B-9E39-69BB908A20A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3990" y="6135688"/>
            <a:ext cx="9140031" cy="1154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>
              <a:defRPr lang="en-US" sz="75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Source goes here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85F74B-6A97-4B13-B2AD-5ABEF4717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Distributor Compliance Presentation - June 2023 - Public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013E39-A678-4E9B-92AB-F73802BF52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0300D1-3F1C-4290-A0D1-7CD19DBD99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0840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CFDC9-03EC-4780-AB22-9216CFC2ED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Slide title goes here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12B251F1-F4E9-49A1-9EE2-347BF4FB02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3661" y="723900"/>
            <a:ext cx="11003027" cy="323165"/>
          </a:xfrm>
          <a:prstGeom prst="rect">
            <a:avLst/>
          </a:prstGeom>
        </p:spPr>
        <p:txBody>
          <a:bodyPr vert="horz" wrap="square" lIns="0" tIns="45720" rIns="0" bIns="45720" rtlCol="0">
            <a:spAutoFit/>
          </a:bodyPr>
          <a:lstStyle>
            <a:lvl1pPr>
              <a:defRPr lang="en-US" sz="1500" b="0" dirty="0">
                <a:solidFill>
                  <a:schemeClr val="bg2"/>
                </a:solidFill>
                <a:latin typeface="Avenir Next World Demi" panose="020B0703020202020204" pitchFamily="34" charset="0"/>
                <a:cs typeface="Avenir Next World Demi" panose="020B0703020202020204" pitchFamily="34" charset="0"/>
              </a:defRPr>
            </a:lvl1pPr>
          </a:lstStyle>
          <a:p>
            <a:pPr lvl="0"/>
            <a:r>
              <a:rPr lang="en-US"/>
              <a:t>Subtitle goes here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0C9A53-68FD-4349-9D24-5D90DD2075A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93990" y="1270000"/>
            <a:ext cx="5382948" cy="47266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E6699927-DD70-4280-95DF-BBCE937CF250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13076" y="1270000"/>
            <a:ext cx="5382948" cy="47266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099D7625-1E43-489A-B784-CA53391B4B0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3990" y="6135688"/>
            <a:ext cx="9140031" cy="1154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>
              <a:defRPr lang="en-US" sz="75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Source goes here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85F74B-6A97-4B13-B2AD-5ABEF4717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Distributor Compliance Presentation - June 2023 - Public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013E39-A678-4E9B-92AB-F73802BF52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0300D1-3F1C-4290-A0D1-7CD19DBD99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7826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CFDC9-03EC-4780-AB22-9216CFC2ED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Slide title goes here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0D8D5D26-AE04-4CFB-B6D8-963F84EF167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3661" y="723900"/>
            <a:ext cx="11003027" cy="323165"/>
          </a:xfrm>
          <a:prstGeom prst="rect">
            <a:avLst/>
          </a:prstGeom>
        </p:spPr>
        <p:txBody>
          <a:bodyPr vert="horz" wrap="square" lIns="0" tIns="45720" rIns="0" bIns="45720" rtlCol="0">
            <a:spAutoFit/>
          </a:bodyPr>
          <a:lstStyle>
            <a:lvl1pPr>
              <a:defRPr lang="en-US" sz="1500" b="0" dirty="0">
                <a:solidFill>
                  <a:schemeClr val="bg2"/>
                </a:solidFill>
                <a:latin typeface="Avenir Next World Demi" panose="020B0703020202020204" pitchFamily="34" charset="0"/>
                <a:cs typeface="Avenir Next World Demi" panose="020B0703020202020204" pitchFamily="34" charset="0"/>
              </a:defRPr>
            </a:lvl1pPr>
          </a:lstStyle>
          <a:p>
            <a:pPr lvl="0"/>
            <a:r>
              <a:rPr lang="en-US"/>
              <a:t>Subtitle goes here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09504B-86F3-42DF-8BC7-C509620292D5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593990" y="1270000"/>
            <a:ext cx="3507052" cy="47266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Content Placeholder 5">
            <a:extLst>
              <a:ext uri="{FF2B5EF4-FFF2-40B4-BE49-F238E27FC236}">
                <a16:creationId xmlns:a16="http://schemas.microsoft.com/office/drawing/2014/main" id="{850B7DD3-3932-4C6C-8E75-2FE25CB1EEF8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345782" y="1270000"/>
            <a:ext cx="3507052" cy="47266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9560ED45-5E5D-4885-ADF5-5F669AD66491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8089636" y="1270000"/>
            <a:ext cx="3507052" cy="47266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93A936A7-D74D-4854-9AC1-14E85A55F1F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3990" y="6135688"/>
            <a:ext cx="9140031" cy="1154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>
              <a:defRPr lang="en-US" sz="75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Source goes here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85F74B-6A97-4B13-B2AD-5ABEF4717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Distributor Compliance Presentation - June 2023 - Public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013E39-A678-4E9B-92AB-F73802BF52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0300D1-3F1C-4290-A0D1-7CD19DBD99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3678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CFDC9-03EC-4780-AB22-9216CFC2ED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Slide title goes here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CD2994C3-A9C6-4A4E-8646-CFF3867EB1F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3661" y="723900"/>
            <a:ext cx="11002348" cy="323165"/>
          </a:xfrm>
          <a:prstGeom prst="rect">
            <a:avLst/>
          </a:prstGeom>
        </p:spPr>
        <p:txBody>
          <a:bodyPr vert="horz" wrap="square" lIns="0" tIns="45720" rIns="0" bIns="45720" rtlCol="0">
            <a:spAutoFit/>
          </a:bodyPr>
          <a:lstStyle>
            <a:lvl1pPr>
              <a:defRPr lang="en-US" sz="1500" b="0" dirty="0">
                <a:solidFill>
                  <a:schemeClr val="bg2"/>
                </a:solidFill>
                <a:latin typeface="Avenir Next World Demi" panose="020B0703020202020204" pitchFamily="34" charset="0"/>
                <a:cs typeface="Avenir Next World Demi" panose="020B0703020202020204" pitchFamily="34" charset="0"/>
              </a:defRPr>
            </a:lvl1pPr>
          </a:lstStyle>
          <a:p>
            <a:pPr lvl="0"/>
            <a:r>
              <a:rPr lang="en-US"/>
              <a:t>Subtitle goes here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5C473A0-9F20-4315-B72A-F180085EE626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593990" y="1270000"/>
            <a:ext cx="2570427" cy="47266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Content Placeholder 5">
            <a:extLst>
              <a:ext uri="{FF2B5EF4-FFF2-40B4-BE49-F238E27FC236}">
                <a16:creationId xmlns:a16="http://schemas.microsoft.com/office/drawing/2014/main" id="{59C0DE62-8BD8-458B-9C21-881D155577C9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3402542" y="1270000"/>
            <a:ext cx="2570427" cy="47266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FBFD5CDD-9F29-4F19-8191-612B6FFE7408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6213740" y="1270000"/>
            <a:ext cx="2570427" cy="47266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Content Placeholder 5">
            <a:extLst>
              <a:ext uri="{FF2B5EF4-FFF2-40B4-BE49-F238E27FC236}">
                <a16:creationId xmlns:a16="http://schemas.microsoft.com/office/drawing/2014/main" id="{DFFB632D-C69A-4E39-B5D5-BC4D8091DF06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9022292" y="1270000"/>
            <a:ext cx="2570427" cy="47266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8625EACB-B378-456D-9903-869517A484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3990" y="6135688"/>
            <a:ext cx="9140031" cy="1154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>
              <a:defRPr lang="en-US" sz="75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Source goes here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85F74B-6A97-4B13-B2AD-5ABEF4717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Distributor Compliance Presentation - June 2023 - Public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013E39-A678-4E9B-92AB-F73802BF52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0300D1-3F1C-4290-A0D1-7CD19DBD99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5252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CFDC9-03EC-4780-AB22-9216CFC2ED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Slide title goes here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76F2DA43-D372-40E8-A987-A415368D342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3661" y="723900"/>
            <a:ext cx="11003027" cy="323165"/>
          </a:xfrm>
          <a:prstGeom prst="rect">
            <a:avLst/>
          </a:prstGeom>
        </p:spPr>
        <p:txBody>
          <a:bodyPr vert="horz" wrap="square" lIns="0" tIns="45720" rIns="0" bIns="45720" rtlCol="0">
            <a:spAutoFit/>
          </a:bodyPr>
          <a:lstStyle>
            <a:lvl1pPr>
              <a:defRPr lang="en-US" sz="1500" b="0" dirty="0">
                <a:solidFill>
                  <a:schemeClr val="bg2"/>
                </a:solidFill>
                <a:latin typeface="Avenir Next World Demi" panose="020B0703020202020204" pitchFamily="34" charset="0"/>
                <a:cs typeface="Avenir Next World Demi" panose="020B0703020202020204" pitchFamily="34" charset="0"/>
              </a:defRPr>
            </a:lvl1pPr>
          </a:lstStyle>
          <a:p>
            <a:pPr lvl="0"/>
            <a:r>
              <a:rPr lang="en-US"/>
              <a:t>Subtitle goes here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731AA7-6E87-4585-B9D9-3467AF895F4D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93990" y="1270000"/>
            <a:ext cx="1993635" cy="47283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Content Placeholder 5">
            <a:extLst>
              <a:ext uri="{FF2B5EF4-FFF2-40B4-BE49-F238E27FC236}">
                <a16:creationId xmlns:a16="http://schemas.microsoft.com/office/drawing/2014/main" id="{AA4CEC55-5292-4DD7-AAD1-1DB16A7F18F3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2846256" y="1270000"/>
            <a:ext cx="1993635" cy="47283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Content Placeholder 5">
            <a:extLst>
              <a:ext uri="{FF2B5EF4-FFF2-40B4-BE49-F238E27FC236}">
                <a16:creationId xmlns:a16="http://schemas.microsoft.com/office/drawing/2014/main" id="{62A79AC4-E55B-4918-838B-4C12DCD85C00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5098522" y="1270000"/>
            <a:ext cx="1993635" cy="47283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Content Placeholder 5">
            <a:extLst>
              <a:ext uri="{FF2B5EF4-FFF2-40B4-BE49-F238E27FC236}">
                <a16:creationId xmlns:a16="http://schemas.microsoft.com/office/drawing/2014/main" id="{383DC99B-BED4-48DA-974D-5F649A3BA760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7350788" y="1270000"/>
            <a:ext cx="1993635" cy="47283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Content Placeholder 5">
            <a:extLst>
              <a:ext uri="{FF2B5EF4-FFF2-40B4-BE49-F238E27FC236}">
                <a16:creationId xmlns:a16="http://schemas.microsoft.com/office/drawing/2014/main" id="{9AE92587-CB57-4F6E-8EA2-83E3A87E9706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9603053" y="1270000"/>
            <a:ext cx="1993635" cy="47283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4A20A63E-F6ED-4441-9562-588AC72CAE1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3990" y="6135688"/>
            <a:ext cx="9140031" cy="1154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>
              <a:defRPr lang="en-US" sz="75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Source goes here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85F74B-6A97-4B13-B2AD-5ABEF4717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Distributor Compliance Presentation - June 2023 - Public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013E39-A678-4E9B-92AB-F73802BF52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0300D1-3F1C-4290-A0D1-7CD19DBD99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9873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 Intr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511D169-AB00-49FF-8B6F-87C2B0E152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title goes here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DA65FF94-E781-48C0-B148-F427E4E1934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3661" y="723900"/>
            <a:ext cx="11003027" cy="323165"/>
          </a:xfrm>
          <a:prstGeom prst="rect">
            <a:avLst/>
          </a:prstGeom>
        </p:spPr>
        <p:txBody>
          <a:bodyPr vert="horz" wrap="square" lIns="0" tIns="45720" rIns="0" bIns="45720" rtlCol="0">
            <a:spAutoFit/>
          </a:bodyPr>
          <a:lstStyle>
            <a:lvl1pPr>
              <a:defRPr lang="en-US" sz="1500" b="0" dirty="0">
                <a:solidFill>
                  <a:schemeClr val="bg2"/>
                </a:solidFill>
                <a:latin typeface="Avenir Next World Demi" panose="020B0703020202020204" pitchFamily="34" charset="0"/>
                <a:cs typeface="Avenir Next World Demi" panose="020B0703020202020204" pitchFamily="34" charset="0"/>
              </a:defRPr>
            </a:lvl1pPr>
          </a:lstStyle>
          <a:p>
            <a:pPr lvl="0"/>
            <a:r>
              <a:rPr lang="en-US"/>
              <a:t>Subtitle goes here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85116EF4-EDE2-4985-AFAE-ECA4F0D6CE6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1229" y="1291820"/>
            <a:ext cx="10988220" cy="615553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>
            <a:lvl1pPr>
              <a:defRPr lang="en-US" sz="2000" b="0" dirty="0">
                <a:solidFill>
                  <a:schemeClr val="tx2"/>
                </a:solidFill>
              </a:defRPr>
            </a:lvl1pPr>
          </a:lstStyle>
          <a:p>
            <a:pPr lvl="0" defTabSz="380985"/>
            <a:r>
              <a:rPr lang="en-US"/>
              <a:t>This introductory text can be two lines; they should not be separate paragraphs. </a:t>
            </a:r>
            <a:br>
              <a:rPr lang="en-US"/>
            </a:br>
            <a:r>
              <a:rPr lang="en-US"/>
              <a:t>Avoid the space between by using a soft return (shift + enter) to force the next line.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26AB7FE1-6C7A-4C21-9B51-6E7245BA6A00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593990" y="2035848"/>
            <a:ext cx="5382948" cy="3960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3A8BDD4B-851B-4205-A741-6DC9A1A707B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13076" y="2035848"/>
            <a:ext cx="5382948" cy="3960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152F3929-56F5-4811-A752-3F16A1AC72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3990" y="6135688"/>
            <a:ext cx="9140031" cy="1154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>
              <a:defRPr lang="en-US" sz="75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Source goes here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85F74B-6A97-4B13-B2AD-5ABEF4717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Distributor Compliance Presentation - June 2023 - Public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013E39-A678-4E9B-92AB-F73802BF52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0300D1-3F1C-4290-A0D1-7CD19DBD99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7449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 Header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CFDC9-03EC-4780-AB22-9216CFC2ED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Slide title goes here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F7BE20E7-9375-4D7A-8D4F-0DD771956F0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3661" y="723900"/>
            <a:ext cx="11003027" cy="323165"/>
          </a:xfrm>
          <a:prstGeom prst="rect">
            <a:avLst/>
          </a:prstGeom>
        </p:spPr>
        <p:txBody>
          <a:bodyPr vert="horz" wrap="square" lIns="0" tIns="45720" rIns="0" bIns="45720" rtlCol="0">
            <a:spAutoFit/>
          </a:bodyPr>
          <a:lstStyle>
            <a:lvl1pPr>
              <a:defRPr lang="en-US" sz="1500" b="0" dirty="0">
                <a:solidFill>
                  <a:schemeClr val="bg2"/>
                </a:solidFill>
                <a:latin typeface="Avenir Next World Demi" panose="020B0703020202020204" pitchFamily="34" charset="0"/>
                <a:cs typeface="Avenir Next World Demi" panose="020B0703020202020204" pitchFamily="34" charset="0"/>
              </a:defRPr>
            </a:lvl1pPr>
          </a:lstStyle>
          <a:p>
            <a:pPr lvl="0"/>
            <a:r>
              <a:rPr lang="en-US"/>
              <a:t>Subtitle goes here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85116EF4-EDE2-4985-AFAE-ECA4F0D6CE6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3990" y="1270000"/>
            <a:ext cx="5382948" cy="461665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>
            <a:lvl1pPr>
              <a:defRPr lang="en-US" sz="3000" b="0" dirty="0">
                <a:solidFill>
                  <a:schemeClr val="tx2"/>
                </a:solidFill>
              </a:defRPr>
            </a:lvl1pPr>
          </a:lstStyle>
          <a:p>
            <a:pPr lvl="0" defTabSz="380985"/>
            <a:r>
              <a:rPr lang="en-US"/>
              <a:t>Column 1</a:t>
            </a:r>
          </a:p>
        </p:txBody>
      </p:sp>
      <p:sp>
        <p:nvSpPr>
          <p:cNvPr id="17" name="Content Placeholder 5">
            <a:extLst>
              <a:ext uri="{FF2B5EF4-FFF2-40B4-BE49-F238E27FC236}">
                <a16:creationId xmlns:a16="http://schemas.microsoft.com/office/drawing/2014/main" id="{C62DCBC9-EEBB-4199-B0ED-EBC52C39BB94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593990" y="1860140"/>
            <a:ext cx="5382948" cy="413655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4D157D37-8433-4C93-9DFE-D01B2D5A24E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13741" y="1270000"/>
            <a:ext cx="5382283" cy="461665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>
            <a:lvl1pPr>
              <a:defRPr lang="en-US" sz="3000" b="0" dirty="0">
                <a:solidFill>
                  <a:schemeClr val="tx2"/>
                </a:solidFill>
              </a:defRPr>
            </a:lvl1pPr>
          </a:lstStyle>
          <a:p>
            <a:pPr lvl="0" defTabSz="380985"/>
            <a:r>
              <a:rPr lang="en-US"/>
              <a:t>Column 2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0D1E525E-DDE1-4359-B3A8-D5C7C25AA311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213076" y="1860140"/>
            <a:ext cx="5382948" cy="413655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AD9E9D70-AD2E-4ADC-BE5E-A4A35D514D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3990" y="6135688"/>
            <a:ext cx="9140031" cy="1154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>
              <a:defRPr lang="en-US" sz="75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Source goes here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85F74B-6A97-4B13-B2AD-5ABEF4717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Distributor Compliance Presentation - June 2023 - Public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013E39-A678-4E9B-92AB-F73802BF52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0300D1-3F1C-4290-A0D1-7CD19DBD99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662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: Electric Blue">
    <p:bg>
      <p:bgPr>
        <a:solidFill>
          <a:srgbClr val="1010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34025816-B6AD-4295-9516-A131E09942C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3990" y="1954153"/>
            <a:ext cx="9129448" cy="494944"/>
          </a:xfrm>
          <a:prstGeom prst="rect">
            <a:avLst/>
          </a:prstGeom>
        </p:spPr>
        <p:txBody>
          <a:bodyPr wrap="square" lIns="0" tIns="0" rIns="0" bIns="182880" anchor="b">
            <a:spAutoFit/>
          </a:bodyPr>
          <a:lstStyle>
            <a:lvl1pPr>
              <a:defRPr kumimoji="0" lang="en-US" sz="1833" b="0" i="0" u="none" strike="noStrike" cap="none" spc="0" normalizeH="0" baseline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cs typeface="Avenir Next World Demi" panose="020B0703020202020204" pitchFamily="34" charset="0"/>
              </a:defRPr>
            </a:lvl1pPr>
            <a:lvl2pPr>
              <a:defRPr lang="en-US" sz="2400" smtClean="0"/>
            </a:lvl2pPr>
            <a:lvl3pPr>
              <a:defRPr lang="en-US" sz="2000" smtClean="0"/>
            </a:lvl3pPr>
            <a:lvl4pPr>
              <a:defRPr lang="en-US" sz="1800" smtClean="0"/>
            </a:lvl4pPr>
            <a:lvl5pPr>
              <a:defRPr lang="en-US" sz="1800"/>
            </a:lvl5pPr>
          </a:lstStyle>
          <a:p>
            <a:pPr marR="0" lvl="0" fontAlgn="auto">
              <a:lnSpc>
                <a:spcPct val="110000"/>
              </a:lnSpc>
              <a:spcAft>
                <a:spcPts val="0"/>
              </a:spcAft>
              <a:buClrTx/>
              <a:buSzTx/>
              <a:tabLst/>
            </a:pPr>
            <a:r>
              <a:rPr lang="en-US"/>
              <a:t>Eyebrow (optional)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CCC30C94-9D0D-4B7E-85A1-82AEC08E96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3990" y="2458411"/>
            <a:ext cx="11002697" cy="2136483"/>
          </a:xfrm>
        </p:spPr>
        <p:txBody>
          <a:bodyPr wrap="square" lIns="0" bIns="0" anchor="b">
            <a:spAutoFit/>
          </a:bodyPr>
          <a:lstStyle>
            <a:lvl1pPr>
              <a:defRPr sz="7333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Presentation title goes here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6AFA93CD-B938-4662-B20E-40FBB0A637E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3991" y="4604206"/>
            <a:ext cx="11002697" cy="395942"/>
          </a:xfrm>
          <a:prstGeom prst="rect">
            <a:avLst/>
          </a:prstGeom>
        </p:spPr>
        <p:txBody>
          <a:bodyPr wrap="square" lIns="0" tIns="36576" rIns="0" bIns="0">
            <a:spAutoFit/>
          </a:bodyPr>
          <a:lstStyle>
            <a:lvl1pPr>
              <a:spcBef>
                <a:spcPts val="0"/>
              </a:spcBef>
              <a:defRPr kumimoji="0" lang="en-US" sz="2333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cs typeface="Avenir Next World Demi" panose="020B0703020202020204" pitchFamily="34" charset="0"/>
              </a:defRPr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/>
              <a:t>Subtitle goes here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84C8C313-CD27-4AAA-AAC1-F5E00C2B1C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3991" y="5930567"/>
            <a:ext cx="5393530" cy="205121"/>
          </a:xfrm>
          <a:prstGeom prst="rect">
            <a:avLst/>
          </a:prstGeom>
        </p:spPr>
        <p:txBody>
          <a:bodyPr vert="horz" wrap="square" lIns="0" tIns="0" rIns="137160" bIns="0" rtlCol="0" anchor="b">
            <a:spAutoFit/>
          </a:bodyPr>
          <a:lstStyle>
            <a:lvl1pPr>
              <a:defRPr kumimoji="0" lang="en-US" sz="1333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World"/>
              </a:defRPr>
            </a:lvl1pPr>
          </a:lstStyle>
          <a:p>
            <a:pPr marR="0" lvl="0" fontAlgn="auto">
              <a:spcBef>
                <a:spcPts val="50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Month 20XX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1C400979-FBB2-4A8B-9B9D-E15997BC324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2588" y="6176255"/>
            <a:ext cx="5393531" cy="205121"/>
          </a:xfrm>
          <a:prstGeom prst="rect">
            <a:avLst/>
          </a:prstGeom>
        </p:spPr>
        <p:txBody>
          <a:bodyPr vert="horz" wrap="square" lIns="0" tIns="0" rIns="137160" bIns="0" rtlCol="0" anchor="b">
            <a:spAutoFit/>
          </a:bodyPr>
          <a:lstStyle>
            <a:lvl1pPr>
              <a:defRPr kumimoji="0" lang="en-US" sz="1333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World"/>
              </a:defRPr>
            </a:lvl1pPr>
          </a:lstStyle>
          <a:p>
            <a:pPr marR="0" lvl="0" fontAlgn="auto">
              <a:spcBef>
                <a:spcPts val="50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First, Last Name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796920F4-5BB1-448D-81A2-D5145C147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0340" y="474266"/>
            <a:ext cx="2151062" cy="56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826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 Header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CFDC9-03EC-4780-AB22-9216CFC2ED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Slide title goes here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0D8D5D26-AE04-4CFB-B6D8-963F84EF167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3661" y="723900"/>
            <a:ext cx="11003027" cy="323165"/>
          </a:xfrm>
          <a:prstGeom prst="rect">
            <a:avLst/>
          </a:prstGeom>
        </p:spPr>
        <p:txBody>
          <a:bodyPr vert="horz" wrap="square" lIns="0" tIns="45720" rIns="0" bIns="45720" rtlCol="0">
            <a:spAutoFit/>
          </a:bodyPr>
          <a:lstStyle>
            <a:lvl1pPr>
              <a:defRPr lang="en-US" sz="1500" b="0" dirty="0">
                <a:solidFill>
                  <a:schemeClr val="bg2"/>
                </a:solidFill>
                <a:latin typeface="Avenir Next World Demi" panose="020B0703020202020204" pitchFamily="34" charset="0"/>
                <a:cs typeface="Avenir Next World Demi" panose="020B0703020202020204" pitchFamily="34" charset="0"/>
              </a:defRPr>
            </a:lvl1pPr>
          </a:lstStyle>
          <a:p>
            <a:pPr lvl="0"/>
            <a:r>
              <a:rPr lang="en-US"/>
              <a:t>Subtitle goes here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85116EF4-EDE2-4985-AFAE-ECA4F0D6CE6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3990" y="1270000"/>
            <a:ext cx="3509698" cy="46166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lvl1pPr>
              <a:defRPr lang="en-US" sz="3000" b="0" dirty="0">
                <a:solidFill>
                  <a:schemeClr val="tx2"/>
                </a:solidFill>
              </a:defRPr>
            </a:lvl1pPr>
          </a:lstStyle>
          <a:p>
            <a:pPr lvl="0" defTabSz="380985"/>
            <a:r>
              <a:rPr lang="en-US"/>
              <a:t>Column 1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09504B-86F3-42DF-8BC7-C509620292D5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593990" y="1860141"/>
            <a:ext cx="3507052" cy="413655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4D157D37-8433-4C93-9DFE-D01B2D5A24E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40491" y="1270000"/>
            <a:ext cx="3512344" cy="46166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lvl1pPr>
              <a:defRPr lang="en-US" sz="3000" b="0" dirty="0">
                <a:solidFill>
                  <a:schemeClr val="tx2"/>
                </a:solidFill>
              </a:defRPr>
            </a:lvl1pPr>
          </a:lstStyle>
          <a:p>
            <a:pPr lvl="0" defTabSz="380985"/>
            <a:r>
              <a:rPr lang="en-US"/>
              <a:t>Column 2</a:t>
            </a:r>
          </a:p>
        </p:txBody>
      </p:sp>
      <p:sp>
        <p:nvSpPr>
          <p:cNvPr id="17" name="Content Placeholder 5">
            <a:extLst>
              <a:ext uri="{FF2B5EF4-FFF2-40B4-BE49-F238E27FC236}">
                <a16:creationId xmlns:a16="http://schemas.microsoft.com/office/drawing/2014/main" id="{850B7DD3-3932-4C6C-8E75-2FE25CB1EEF8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345782" y="1860141"/>
            <a:ext cx="3507052" cy="413655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19C1C6D2-B908-4D86-B250-B4B5BC34D0D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89637" y="1270000"/>
            <a:ext cx="3506387" cy="46166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lvl1pPr>
              <a:defRPr lang="en-US" sz="3000" b="0" dirty="0">
                <a:solidFill>
                  <a:schemeClr val="tx2"/>
                </a:solidFill>
              </a:defRPr>
            </a:lvl1pPr>
          </a:lstStyle>
          <a:p>
            <a:pPr lvl="0" defTabSz="380985"/>
            <a:r>
              <a:rPr lang="en-US"/>
              <a:t>Column 3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9560ED45-5E5D-4885-ADF5-5F669AD66491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8089636" y="1860141"/>
            <a:ext cx="3507052" cy="413655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93A936A7-D74D-4854-9AC1-14E85A55F1F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3990" y="6135688"/>
            <a:ext cx="9140031" cy="1154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>
              <a:defRPr lang="en-US" sz="75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Source goes here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85F74B-6A97-4B13-B2AD-5ABEF4717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Distributor Compliance Presentation - June 2023 - Public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013E39-A678-4E9B-92AB-F73802BF52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0300D1-3F1C-4290-A0D1-7CD19DBD99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6495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 Header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CFDC9-03EC-4780-AB22-9216CFC2ED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Slide title goes here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CD2994C3-A9C6-4A4E-8646-CFF3867EB1F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3661" y="723900"/>
            <a:ext cx="11002348" cy="323165"/>
          </a:xfrm>
          <a:prstGeom prst="rect">
            <a:avLst/>
          </a:prstGeom>
        </p:spPr>
        <p:txBody>
          <a:bodyPr vert="horz" wrap="square" lIns="0" tIns="45720" rIns="0" bIns="45720" rtlCol="0">
            <a:spAutoFit/>
          </a:bodyPr>
          <a:lstStyle>
            <a:lvl1pPr>
              <a:defRPr lang="en-US" sz="1500" b="0" dirty="0">
                <a:solidFill>
                  <a:schemeClr val="bg2"/>
                </a:solidFill>
                <a:latin typeface="Avenir Next World Demi" panose="020B0703020202020204" pitchFamily="34" charset="0"/>
                <a:cs typeface="Avenir Next World Demi" panose="020B0703020202020204" pitchFamily="34" charset="0"/>
              </a:defRPr>
            </a:lvl1pPr>
          </a:lstStyle>
          <a:p>
            <a:pPr lvl="0"/>
            <a:r>
              <a:rPr lang="en-US"/>
              <a:t>Subtitle goes here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85116EF4-EDE2-4985-AFAE-ECA4F0D6CE6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3990" y="1270000"/>
            <a:ext cx="2576775" cy="461665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>
            <a:lvl1pPr>
              <a:defRPr lang="en-US" sz="3000" b="0" dirty="0">
                <a:solidFill>
                  <a:schemeClr val="tx2"/>
                </a:solidFill>
              </a:defRPr>
            </a:lvl1pPr>
          </a:lstStyle>
          <a:p>
            <a:pPr lvl="0" defTabSz="380985"/>
            <a:r>
              <a:rPr lang="en-US"/>
              <a:t>Column 1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5C473A0-9F20-4315-B72A-F180085EE626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593990" y="1860141"/>
            <a:ext cx="2570427" cy="413655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4D157D37-8433-4C93-9DFE-D01B2D5A24E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89313" y="1270000"/>
            <a:ext cx="2587625" cy="461665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>
            <a:lvl1pPr>
              <a:defRPr lang="en-US" sz="3000" b="0" dirty="0">
                <a:solidFill>
                  <a:schemeClr val="tx2"/>
                </a:solidFill>
              </a:defRPr>
            </a:lvl1pPr>
          </a:lstStyle>
          <a:p>
            <a:pPr lvl="0" defTabSz="380985"/>
            <a:r>
              <a:rPr lang="en-US"/>
              <a:t>Column 2</a:t>
            </a:r>
          </a:p>
        </p:txBody>
      </p:sp>
      <p:sp>
        <p:nvSpPr>
          <p:cNvPr id="19" name="Content Placeholder 5">
            <a:extLst>
              <a:ext uri="{FF2B5EF4-FFF2-40B4-BE49-F238E27FC236}">
                <a16:creationId xmlns:a16="http://schemas.microsoft.com/office/drawing/2014/main" id="{59C0DE62-8BD8-458B-9C21-881D155577C9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3402542" y="1860141"/>
            <a:ext cx="2570427" cy="413655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19C1C6D2-B908-4D86-B250-B4B5BC34D0D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5486" y="1270000"/>
            <a:ext cx="2563495" cy="461665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>
            <a:lvl1pPr>
              <a:defRPr lang="en-US" sz="3000" b="0" dirty="0">
                <a:solidFill>
                  <a:schemeClr val="tx2"/>
                </a:solidFill>
              </a:defRPr>
            </a:lvl1pPr>
          </a:lstStyle>
          <a:p>
            <a:pPr lvl="0" defTabSz="380985"/>
            <a:r>
              <a:rPr lang="en-US"/>
              <a:t>Column 3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FBFD5CDD-9F29-4F19-8191-612B6FFE7408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6213740" y="1860141"/>
            <a:ext cx="2570427" cy="413655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7EAD4356-5C7A-4DED-9C22-4445F77CF0F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028987" y="1270000"/>
            <a:ext cx="2567037" cy="461665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>
            <a:lvl1pPr>
              <a:defRPr lang="en-US" sz="3000" b="0" dirty="0">
                <a:solidFill>
                  <a:schemeClr val="tx2"/>
                </a:solidFill>
              </a:defRPr>
            </a:lvl1pPr>
          </a:lstStyle>
          <a:p>
            <a:pPr lvl="0" defTabSz="380985"/>
            <a:r>
              <a:rPr lang="en-US"/>
              <a:t>Column 4</a:t>
            </a:r>
          </a:p>
        </p:txBody>
      </p:sp>
      <p:sp>
        <p:nvSpPr>
          <p:cNvPr id="21" name="Content Placeholder 5">
            <a:extLst>
              <a:ext uri="{FF2B5EF4-FFF2-40B4-BE49-F238E27FC236}">
                <a16:creationId xmlns:a16="http://schemas.microsoft.com/office/drawing/2014/main" id="{DFFB632D-C69A-4E39-B5D5-BC4D8091DF06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9022292" y="1860141"/>
            <a:ext cx="2570427" cy="413655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8625EACB-B378-456D-9903-869517A484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3990" y="6135688"/>
            <a:ext cx="9140031" cy="1154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>
              <a:defRPr lang="en-US" sz="75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Source goes here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85F74B-6A97-4B13-B2AD-5ABEF4717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Distributor Compliance Presentation - June 2023 - Public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013E39-A678-4E9B-92AB-F73802BF52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0300D1-3F1C-4290-A0D1-7CD19DBD99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2752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 Header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CFDC9-03EC-4780-AB22-9216CFC2ED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Slide title goes here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76F2DA43-D372-40E8-A987-A415368D342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3661" y="723900"/>
            <a:ext cx="11003027" cy="323165"/>
          </a:xfrm>
          <a:prstGeom prst="rect">
            <a:avLst/>
          </a:prstGeom>
        </p:spPr>
        <p:txBody>
          <a:bodyPr vert="horz" wrap="square" lIns="0" tIns="45720" rIns="0" bIns="45720" rtlCol="0">
            <a:spAutoFit/>
          </a:bodyPr>
          <a:lstStyle>
            <a:lvl1pPr>
              <a:defRPr lang="en-US" sz="1500" b="0" dirty="0">
                <a:solidFill>
                  <a:schemeClr val="bg2"/>
                </a:solidFill>
                <a:latin typeface="Avenir Next World Demi" panose="020B0703020202020204" pitchFamily="34" charset="0"/>
                <a:cs typeface="Avenir Next World Demi" panose="020B0703020202020204" pitchFamily="34" charset="0"/>
              </a:defRPr>
            </a:lvl1pPr>
          </a:lstStyle>
          <a:p>
            <a:pPr lvl="0"/>
            <a:r>
              <a:rPr lang="en-US"/>
              <a:t>Subtitle goes here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85116EF4-EDE2-4985-AFAE-ECA4F0D6CE6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3991" y="1270000"/>
            <a:ext cx="1994743" cy="41043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lvl1pPr>
              <a:defRPr lang="en-US" sz="2667" b="0" dirty="0">
                <a:solidFill>
                  <a:schemeClr val="tx2"/>
                </a:solidFill>
              </a:defRPr>
            </a:lvl1pPr>
          </a:lstStyle>
          <a:p>
            <a:pPr lvl="0" defTabSz="380985"/>
            <a:r>
              <a:rPr lang="en-US"/>
              <a:t>Column 1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731AA7-6E87-4585-B9D9-3467AF895F4D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93990" y="1808843"/>
            <a:ext cx="1993635" cy="418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4D157D37-8433-4C93-9DFE-D01B2D5A24E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845979" y="1275034"/>
            <a:ext cx="1994743" cy="41043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lvl1pPr>
              <a:defRPr lang="en-US" sz="2667" b="0" dirty="0">
                <a:solidFill>
                  <a:schemeClr val="tx2"/>
                </a:solidFill>
              </a:defRPr>
            </a:lvl1pPr>
          </a:lstStyle>
          <a:p>
            <a:pPr lvl="0" defTabSz="380985"/>
            <a:r>
              <a:rPr lang="en-US"/>
              <a:t>Column 2</a:t>
            </a:r>
          </a:p>
        </p:txBody>
      </p:sp>
      <p:sp>
        <p:nvSpPr>
          <p:cNvPr id="21" name="Content Placeholder 5">
            <a:extLst>
              <a:ext uri="{FF2B5EF4-FFF2-40B4-BE49-F238E27FC236}">
                <a16:creationId xmlns:a16="http://schemas.microsoft.com/office/drawing/2014/main" id="{AA4CEC55-5292-4DD7-AAD1-1DB16A7F18F3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2846256" y="1808843"/>
            <a:ext cx="1993635" cy="418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19C1C6D2-B908-4D86-B250-B4B5BC34D0D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97968" y="1270000"/>
            <a:ext cx="1994743" cy="41043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lvl1pPr>
              <a:defRPr lang="en-US" sz="2667" b="0" dirty="0">
                <a:solidFill>
                  <a:schemeClr val="tx2"/>
                </a:solidFill>
              </a:defRPr>
            </a:lvl1pPr>
          </a:lstStyle>
          <a:p>
            <a:pPr lvl="0" defTabSz="380985"/>
            <a:r>
              <a:rPr lang="en-US"/>
              <a:t>Column 3</a:t>
            </a:r>
          </a:p>
        </p:txBody>
      </p:sp>
      <p:sp>
        <p:nvSpPr>
          <p:cNvPr id="22" name="Content Placeholder 5">
            <a:extLst>
              <a:ext uri="{FF2B5EF4-FFF2-40B4-BE49-F238E27FC236}">
                <a16:creationId xmlns:a16="http://schemas.microsoft.com/office/drawing/2014/main" id="{62A79AC4-E55B-4918-838B-4C12DCD85C00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5098522" y="1808843"/>
            <a:ext cx="1993635" cy="418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7EAD4356-5C7A-4DED-9C22-4445F77CF0F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349956" y="1270000"/>
            <a:ext cx="1994743" cy="41043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lvl1pPr>
              <a:defRPr lang="en-US" sz="2667" b="0" dirty="0">
                <a:solidFill>
                  <a:schemeClr val="tx2"/>
                </a:solidFill>
              </a:defRPr>
            </a:lvl1pPr>
          </a:lstStyle>
          <a:p>
            <a:pPr lvl="0" defTabSz="380985"/>
            <a:r>
              <a:rPr lang="en-US"/>
              <a:t>Column 4</a:t>
            </a:r>
          </a:p>
        </p:txBody>
      </p:sp>
      <p:sp>
        <p:nvSpPr>
          <p:cNvPr id="23" name="Content Placeholder 5">
            <a:extLst>
              <a:ext uri="{FF2B5EF4-FFF2-40B4-BE49-F238E27FC236}">
                <a16:creationId xmlns:a16="http://schemas.microsoft.com/office/drawing/2014/main" id="{383DC99B-BED4-48DA-974D-5F649A3BA760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7350788" y="1808843"/>
            <a:ext cx="1993635" cy="418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C2E15390-C11C-428F-AD2A-A6D9CDF3DDE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601944" y="1270000"/>
            <a:ext cx="1994743" cy="41043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lvl1pPr>
              <a:defRPr lang="en-US" sz="2667" b="0" dirty="0">
                <a:solidFill>
                  <a:schemeClr val="tx2"/>
                </a:solidFill>
              </a:defRPr>
            </a:lvl1pPr>
          </a:lstStyle>
          <a:p>
            <a:pPr lvl="0" defTabSz="380985"/>
            <a:r>
              <a:rPr lang="en-US"/>
              <a:t>Column 5</a:t>
            </a:r>
          </a:p>
        </p:txBody>
      </p:sp>
      <p:sp>
        <p:nvSpPr>
          <p:cNvPr id="24" name="Content Placeholder 5">
            <a:extLst>
              <a:ext uri="{FF2B5EF4-FFF2-40B4-BE49-F238E27FC236}">
                <a16:creationId xmlns:a16="http://schemas.microsoft.com/office/drawing/2014/main" id="{9AE92587-CB57-4F6E-8EA2-83E3A87E9706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9603053" y="1808843"/>
            <a:ext cx="1993635" cy="418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4A20A63E-F6ED-4441-9562-588AC72CAE1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3990" y="6135688"/>
            <a:ext cx="9140031" cy="1154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>
              <a:defRPr lang="en-US" sz="75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Source goes here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85F74B-6A97-4B13-B2AD-5ABEF4717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Distributor Compliance Presentation - June 2023 - Public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013E39-A678-4E9B-92AB-F73802BF52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0300D1-3F1C-4290-A0D1-7CD19DBD99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5522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CFDC9-03EC-4780-AB22-9216CFC2ED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Slide title goes here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242DD897-A227-4EE6-B0BE-ABBA9BFD58D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3661" y="723900"/>
            <a:ext cx="11003027" cy="323165"/>
          </a:xfrm>
          <a:prstGeom prst="rect">
            <a:avLst/>
          </a:prstGeom>
        </p:spPr>
        <p:txBody>
          <a:bodyPr vert="horz" wrap="square" lIns="0" tIns="45720" rIns="0" bIns="45720" rtlCol="0">
            <a:spAutoFit/>
          </a:bodyPr>
          <a:lstStyle>
            <a:lvl1pPr>
              <a:defRPr lang="en-US" sz="1500" b="0" dirty="0">
                <a:solidFill>
                  <a:schemeClr val="bg2"/>
                </a:solidFill>
                <a:latin typeface="Avenir Next World Demi" panose="020B0703020202020204" pitchFamily="34" charset="0"/>
                <a:cs typeface="Avenir Next World Demi" panose="020B0703020202020204" pitchFamily="34" charset="0"/>
              </a:defRPr>
            </a:lvl1pPr>
          </a:lstStyle>
          <a:p>
            <a:pPr lvl="0"/>
            <a:r>
              <a:rPr lang="en-US"/>
              <a:t>Subtitle goes here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85116EF4-EDE2-4985-AFAE-ECA4F0D6CE6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3990" y="1280514"/>
            <a:ext cx="5381625" cy="503984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>
            <a:lvl1pPr>
              <a:defRPr lang="en-US" sz="3000" b="0" dirty="0">
                <a:solidFill>
                  <a:schemeClr val="tx2"/>
                </a:solidFill>
              </a:defRPr>
            </a:lvl1pPr>
          </a:lstStyle>
          <a:p>
            <a:pPr lvl="0" defTabSz="380985"/>
            <a:r>
              <a:rPr lang="en-US"/>
              <a:t>Column 1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BE374B-D885-4C34-BB8B-7886C7C0AAB8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593990" y="1912938"/>
            <a:ext cx="5382948" cy="162586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F5F3A83D-93CE-4976-8A1E-1FD341BFB96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93990" y="3740217"/>
            <a:ext cx="5381625" cy="503984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>
            <a:lvl1pPr>
              <a:defRPr lang="en-US" sz="3000" b="0" dirty="0">
                <a:solidFill>
                  <a:schemeClr val="tx2"/>
                </a:solidFill>
              </a:defRPr>
            </a:lvl1pPr>
          </a:lstStyle>
          <a:p>
            <a:pPr lvl="0" defTabSz="380985"/>
            <a:r>
              <a:rPr lang="en-US"/>
              <a:t>Column 2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00ADD461-7177-47D6-BB90-DD0982C41E68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93990" y="4370833"/>
            <a:ext cx="5382948" cy="162586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4D157D37-8433-4C93-9DFE-D01B2D5A24E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13741" y="1280514"/>
            <a:ext cx="5381625" cy="503984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>
            <a:lvl1pPr>
              <a:defRPr lang="en-US" sz="3000" b="0" dirty="0">
                <a:solidFill>
                  <a:schemeClr val="tx2"/>
                </a:solidFill>
              </a:defRPr>
            </a:lvl1pPr>
          </a:lstStyle>
          <a:p>
            <a:pPr lvl="0" defTabSz="380985"/>
            <a:r>
              <a:rPr lang="en-US"/>
              <a:t>Column 3</a:t>
            </a:r>
          </a:p>
        </p:txBody>
      </p:sp>
      <p:sp>
        <p:nvSpPr>
          <p:cNvPr id="19" name="Content Placeholder 5">
            <a:extLst>
              <a:ext uri="{FF2B5EF4-FFF2-40B4-BE49-F238E27FC236}">
                <a16:creationId xmlns:a16="http://schemas.microsoft.com/office/drawing/2014/main" id="{1F4736F1-5251-4DEB-B321-274285E1D2B4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6213740" y="1912938"/>
            <a:ext cx="5382948" cy="162586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40F78D82-049B-4225-B6B2-3C963C967B8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13741" y="3740217"/>
            <a:ext cx="5381625" cy="503984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>
            <a:lvl1pPr>
              <a:defRPr lang="en-US" sz="3000" b="0" dirty="0">
                <a:solidFill>
                  <a:schemeClr val="tx2"/>
                </a:solidFill>
              </a:defRPr>
            </a:lvl1pPr>
          </a:lstStyle>
          <a:p>
            <a:pPr lvl="0" defTabSz="380985"/>
            <a:r>
              <a:rPr lang="en-US"/>
              <a:t>Column 4</a:t>
            </a:r>
          </a:p>
        </p:txBody>
      </p:sp>
      <p:sp>
        <p:nvSpPr>
          <p:cNvPr id="21" name="Content Placeholder 5">
            <a:extLst>
              <a:ext uri="{FF2B5EF4-FFF2-40B4-BE49-F238E27FC236}">
                <a16:creationId xmlns:a16="http://schemas.microsoft.com/office/drawing/2014/main" id="{283462C5-37B9-4807-9A98-C046BF428456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13740" y="4370833"/>
            <a:ext cx="5382948" cy="162586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418ACE11-13AA-43E4-B0E2-3369156338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3990" y="6135688"/>
            <a:ext cx="9140031" cy="1154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>
              <a:defRPr lang="en-US" sz="75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Source goes here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85F74B-6A97-4B13-B2AD-5ABEF4717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Distributor Compliance Presentation - June 2023 - Public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013E39-A678-4E9B-92AB-F73802BF52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0300D1-3F1C-4290-A0D1-7CD19DBD99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2068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tems with Feature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CFDC9-03EC-4780-AB22-9216CFC2ED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Slide title goes here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6A552AA7-5EEF-44FE-BC86-324CE6243EA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3661" y="723900"/>
            <a:ext cx="11003027" cy="323165"/>
          </a:xfrm>
          <a:prstGeom prst="rect">
            <a:avLst/>
          </a:prstGeom>
        </p:spPr>
        <p:txBody>
          <a:bodyPr vert="horz" wrap="square" lIns="0" tIns="45720" rIns="0" bIns="45720" rtlCol="0">
            <a:spAutoFit/>
          </a:bodyPr>
          <a:lstStyle>
            <a:lvl1pPr>
              <a:defRPr lang="en-US" sz="1500" b="0" dirty="0">
                <a:solidFill>
                  <a:schemeClr val="bg2"/>
                </a:solidFill>
                <a:latin typeface="Avenir Next World Demi" panose="020B0703020202020204" pitchFamily="34" charset="0"/>
                <a:cs typeface="Avenir Next World Demi" panose="020B0703020202020204" pitchFamily="34" charset="0"/>
              </a:defRPr>
            </a:lvl1pPr>
          </a:lstStyle>
          <a:p>
            <a:pPr lvl="0"/>
            <a:r>
              <a:rPr lang="en-US"/>
              <a:t>Subtitle goes here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85116EF4-EDE2-4985-AFAE-ECA4F0D6CE6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3990" y="1702288"/>
            <a:ext cx="5382948" cy="92333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lvl1pPr>
              <a:defRPr lang="en-US" sz="3000" b="0" dirty="0">
                <a:solidFill>
                  <a:schemeClr val="tx2"/>
                </a:solidFill>
              </a:defRPr>
            </a:lvl1pPr>
          </a:lstStyle>
          <a:p>
            <a:pPr lvl="0" defTabSz="380985"/>
            <a:r>
              <a:rPr lang="en-US"/>
              <a:t>Column 1 Lorem ipsum </a:t>
            </a:r>
            <a:br>
              <a:rPr lang="en-US"/>
            </a:br>
            <a:r>
              <a:rPr lang="en-US"/>
              <a:t>dolor sit </a:t>
            </a:r>
            <a:r>
              <a:rPr lang="en-US" err="1"/>
              <a:t>amet</a:t>
            </a:r>
            <a:r>
              <a:rPr lang="en-US"/>
              <a:t>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3210BC1-0EF7-4E0D-B180-D97A6B3A3ED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93991" y="2750176"/>
            <a:ext cx="5372364" cy="64972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Enter text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F5F3A83D-93CE-4976-8A1E-1FD341BFB96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93990" y="4094968"/>
            <a:ext cx="5382948" cy="92333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lvl1pPr>
              <a:defRPr lang="en-US" sz="3000" b="0" dirty="0">
                <a:solidFill>
                  <a:schemeClr val="tx2"/>
                </a:solidFill>
              </a:defRPr>
            </a:lvl1pPr>
          </a:lstStyle>
          <a:p>
            <a:pPr lvl="0" defTabSz="380985"/>
            <a:r>
              <a:rPr lang="en-US"/>
              <a:t>Column 2 Lorem ipsum </a:t>
            </a:r>
            <a:br>
              <a:rPr lang="en-US"/>
            </a:br>
            <a:r>
              <a:rPr lang="en-US"/>
              <a:t>dolor sit </a:t>
            </a:r>
            <a:r>
              <a:rPr lang="en-US" err="1"/>
              <a:t>amet</a:t>
            </a:r>
            <a:r>
              <a:rPr lang="en-US"/>
              <a:t> 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0294A288-1C96-4F4A-857E-7950F444158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3991" y="5151120"/>
            <a:ext cx="5372364" cy="64972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Enter text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4D157D37-8433-4C93-9DFE-D01B2D5A24E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23003" y="1702288"/>
            <a:ext cx="5373020" cy="92333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lvl1pPr>
              <a:defRPr lang="en-US" sz="3000" b="0" dirty="0">
                <a:solidFill>
                  <a:schemeClr val="tx2"/>
                </a:solidFill>
              </a:defRPr>
            </a:lvl1pPr>
          </a:lstStyle>
          <a:p>
            <a:pPr lvl="0" defTabSz="380985"/>
            <a:r>
              <a:rPr lang="en-US"/>
              <a:t>Column 3 Lorem ipsum </a:t>
            </a:r>
            <a:br>
              <a:rPr lang="en-US"/>
            </a:br>
            <a:r>
              <a:rPr lang="en-US"/>
              <a:t>dolor sit </a:t>
            </a:r>
            <a:r>
              <a:rPr lang="en-US" err="1"/>
              <a:t>amet</a:t>
            </a:r>
            <a:r>
              <a:rPr lang="en-US"/>
              <a:t> 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25D1C507-ACA1-48D9-9CA9-C01A7444401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24324" y="2750176"/>
            <a:ext cx="5372364" cy="64972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Enter text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40F78D82-049B-4225-B6B2-3C963C967B8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23003" y="4094968"/>
            <a:ext cx="5373020" cy="92333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lvl1pPr>
              <a:defRPr lang="en-US" sz="3000" b="0" dirty="0">
                <a:solidFill>
                  <a:schemeClr val="tx2"/>
                </a:solidFill>
              </a:defRPr>
            </a:lvl1pPr>
          </a:lstStyle>
          <a:p>
            <a:pPr lvl="0" defTabSz="380985"/>
            <a:r>
              <a:rPr lang="en-US"/>
              <a:t>Column 4 Lorem ipsum </a:t>
            </a:r>
            <a:br>
              <a:rPr lang="en-US"/>
            </a:br>
            <a:r>
              <a:rPr lang="en-US"/>
              <a:t>dolor sit </a:t>
            </a:r>
            <a:r>
              <a:rPr lang="en-US" err="1"/>
              <a:t>amet</a:t>
            </a:r>
            <a:r>
              <a:rPr lang="en-US"/>
              <a:t> 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2BD8E753-9439-484D-A881-CA6DF8EC29E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24324" y="5151120"/>
            <a:ext cx="5372364" cy="64972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Enter text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8943AD6C-88A1-4D6C-B6AD-35A3DF3F76D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3990" y="6135688"/>
            <a:ext cx="9140031" cy="1154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>
              <a:defRPr lang="en-US" sz="75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Source goes here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85F74B-6A97-4B13-B2AD-5ABEF4717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Distributor Compliance Presentation - June 2023 - Public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013E39-A678-4E9B-92AB-F73802BF52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0300D1-3F1C-4290-A0D1-7CD19DBD990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10F4379-3C3D-4449-9729-A61F86FBE6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79438" y="3681186"/>
            <a:ext cx="3639344" cy="0"/>
          </a:xfrm>
          <a:prstGeom prst="line">
            <a:avLst/>
          </a:prstGeom>
          <a:ln w="31750" cap="rnd">
            <a:solidFill>
              <a:srgbClr val="100FEB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35B4805-9C3D-49F6-8AC2-C36D26BA03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207126" y="3681186"/>
            <a:ext cx="3639344" cy="0"/>
          </a:xfrm>
          <a:prstGeom prst="line">
            <a:avLst/>
          </a:prstGeom>
          <a:ln w="31750" cap="rnd">
            <a:solidFill>
              <a:srgbClr val="100FEB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97265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CFDC9-03EC-4780-AB22-9216CFC2ED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Slide title goes here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A644BFC4-FBC2-42E2-8D7A-A09C397FC65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3661" y="723900"/>
            <a:ext cx="11003027" cy="323165"/>
          </a:xfrm>
          <a:prstGeom prst="rect">
            <a:avLst/>
          </a:prstGeom>
        </p:spPr>
        <p:txBody>
          <a:bodyPr vert="horz" wrap="square" lIns="0" tIns="45720" rIns="0" bIns="45720" rtlCol="0">
            <a:spAutoFit/>
          </a:bodyPr>
          <a:lstStyle>
            <a:lvl1pPr>
              <a:defRPr lang="en-US" sz="1500" b="0" dirty="0">
                <a:solidFill>
                  <a:schemeClr val="bg2"/>
                </a:solidFill>
                <a:latin typeface="Avenir Next World Demi" panose="020B0703020202020204" pitchFamily="34" charset="0"/>
                <a:cs typeface="Avenir Next World Demi" panose="020B0703020202020204" pitchFamily="34" charset="0"/>
              </a:defRPr>
            </a:lvl1pPr>
          </a:lstStyle>
          <a:p>
            <a:pPr lvl="0"/>
            <a:r>
              <a:rPr lang="en-US"/>
              <a:t>Subtitle goes here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85116EF4-EDE2-4985-AFAE-ECA4F0D6CE6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3990" y="1280514"/>
            <a:ext cx="3509698" cy="503984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>
            <a:lvl1pPr>
              <a:defRPr lang="en-US" sz="3000" b="0" dirty="0">
                <a:solidFill>
                  <a:schemeClr val="tx2"/>
                </a:solidFill>
              </a:defRPr>
            </a:lvl1pPr>
          </a:lstStyle>
          <a:p>
            <a:pPr lvl="0" defTabSz="380985"/>
            <a:r>
              <a:rPr lang="en-US"/>
              <a:t>Column 1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C099C6-940D-49FB-BD68-E7B3F9EB75B2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593990" y="1912974"/>
            <a:ext cx="3509698" cy="16258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4D157D37-8433-4C93-9DFE-D01B2D5A24E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40525" y="1280514"/>
            <a:ext cx="3520246" cy="503984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>
            <a:lvl1pPr>
              <a:defRPr lang="en-US" sz="3000" b="0" dirty="0">
                <a:solidFill>
                  <a:schemeClr val="tx2"/>
                </a:solidFill>
              </a:defRPr>
            </a:lvl1pPr>
          </a:lstStyle>
          <a:p>
            <a:pPr lvl="0" defTabSz="380985"/>
            <a:r>
              <a:rPr lang="en-US"/>
              <a:t>Column 2</a:t>
            </a:r>
          </a:p>
        </p:txBody>
      </p:sp>
      <p:sp>
        <p:nvSpPr>
          <p:cNvPr id="23" name="Content Placeholder 5">
            <a:extLst>
              <a:ext uri="{FF2B5EF4-FFF2-40B4-BE49-F238E27FC236}">
                <a16:creationId xmlns:a16="http://schemas.microsoft.com/office/drawing/2014/main" id="{8F7D259D-C489-4C8B-952D-658D9F68F90D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4339993" y="1912974"/>
            <a:ext cx="3509698" cy="16258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5B2EAF52-FAB7-4467-A133-97EC1BE850D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075777" y="1280514"/>
            <a:ext cx="3520247" cy="503984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>
            <a:lvl1pPr>
              <a:defRPr lang="en-US" sz="3000" b="0" dirty="0">
                <a:solidFill>
                  <a:schemeClr val="tx2"/>
                </a:solidFill>
              </a:defRPr>
            </a:lvl1pPr>
          </a:lstStyle>
          <a:p>
            <a:pPr lvl="0" defTabSz="380985"/>
            <a:r>
              <a:rPr lang="en-US"/>
              <a:t>Column 3</a:t>
            </a:r>
          </a:p>
        </p:txBody>
      </p:sp>
      <p:sp>
        <p:nvSpPr>
          <p:cNvPr id="24" name="Content Placeholder 5">
            <a:extLst>
              <a:ext uri="{FF2B5EF4-FFF2-40B4-BE49-F238E27FC236}">
                <a16:creationId xmlns:a16="http://schemas.microsoft.com/office/drawing/2014/main" id="{E5DF430A-D376-42C7-B715-364A3D13084D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8087651" y="1912974"/>
            <a:ext cx="3509698" cy="16258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F5F3A83D-93CE-4976-8A1E-1FD341BFB96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93990" y="3740217"/>
            <a:ext cx="3509698" cy="503984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>
            <a:lvl1pPr>
              <a:defRPr lang="en-US" sz="3000" b="0" dirty="0">
                <a:solidFill>
                  <a:schemeClr val="tx2"/>
                </a:solidFill>
              </a:defRPr>
            </a:lvl1pPr>
          </a:lstStyle>
          <a:p>
            <a:pPr lvl="0" defTabSz="380985"/>
            <a:r>
              <a:rPr lang="en-US"/>
              <a:t>Column 4</a:t>
            </a:r>
          </a:p>
        </p:txBody>
      </p:sp>
      <p:sp>
        <p:nvSpPr>
          <p:cNvPr id="25" name="Content Placeholder 5">
            <a:extLst>
              <a:ext uri="{FF2B5EF4-FFF2-40B4-BE49-F238E27FC236}">
                <a16:creationId xmlns:a16="http://schemas.microsoft.com/office/drawing/2014/main" id="{33360856-EEBC-45CA-A9D0-BC9DE73605F3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593990" y="4372515"/>
            <a:ext cx="3509698" cy="16258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40F78D82-049B-4225-B6B2-3C963C967B8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40490" y="3740217"/>
            <a:ext cx="3512344" cy="503984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>
            <a:lvl1pPr>
              <a:defRPr lang="en-US" sz="3000" b="0" dirty="0">
                <a:solidFill>
                  <a:schemeClr val="tx2"/>
                </a:solidFill>
              </a:defRPr>
            </a:lvl1pPr>
          </a:lstStyle>
          <a:p>
            <a:pPr lvl="0" defTabSz="380985"/>
            <a:r>
              <a:rPr lang="en-US"/>
              <a:t>Column 5</a:t>
            </a:r>
          </a:p>
        </p:txBody>
      </p:sp>
      <p:sp>
        <p:nvSpPr>
          <p:cNvPr id="26" name="Content Placeholder 5">
            <a:extLst>
              <a:ext uri="{FF2B5EF4-FFF2-40B4-BE49-F238E27FC236}">
                <a16:creationId xmlns:a16="http://schemas.microsoft.com/office/drawing/2014/main" id="{FB52A3B1-D374-419E-9FE3-D3CBC81E6B7D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4339993" y="4372515"/>
            <a:ext cx="3509698" cy="16258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FCC978F0-6D58-4472-ABF1-7A27052A926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086817" y="3740217"/>
            <a:ext cx="3509207" cy="503984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>
            <a:lvl1pPr>
              <a:defRPr lang="en-US" sz="3000" b="0" dirty="0">
                <a:solidFill>
                  <a:schemeClr val="tx2"/>
                </a:solidFill>
              </a:defRPr>
            </a:lvl1pPr>
          </a:lstStyle>
          <a:p>
            <a:pPr lvl="0" defTabSz="380985"/>
            <a:r>
              <a:rPr lang="en-US"/>
              <a:t>Column 6</a:t>
            </a:r>
          </a:p>
        </p:txBody>
      </p:sp>
      <p:sp>
        <p:nvSpPr>
          <p:cNvPr id="27" name="Content Placeholder 5">
            <a:extLst>
              <a:ext uri="{FF2B5EF4-FFF2-40B4-BE49-F238E27FC236}">
                <a16:creationId xmlns:a16="http://schemas.microsoft.com/office/drawing/2014/main" id="{D6B5E360-0940-4FA1-99A8-14428F1BD280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8087651" y="4372515"/>
            <a:ext cx="3509698" cy="16258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B0BB9CE8-314F-4B47-864B-E57BC54DE77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3990" y="6135688"/>
            <a:ext cx="9140031" cy="1154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>
              <a:defRPr lang="en-US" sz="75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Source goes here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013E39-A678-4E9B-92AB-F73802BF52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0300D1-3F1C-4290-A0D1-7CD19DBD990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85F74B-6A97-4B13-B2AD-5ABEF4717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Distributor Compliance Presentation - June 2023 - Public</a:t>
            </a:r>
          </a:p>
        </p:txBody>
      </p:sp>
    </p:spTree>
    <p:extLst>
      <p:ext uri="{BB962C8B-B14F-4D97-AF65-F5344CB8AC3E}">
        <p14:creationId xmlns:p14="http://schemas.microsoft.com/office/powerpoint/2010/main" val="9337742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Right Anchored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C7DBF674-95B9-41B9-9C26-240117AF9A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13740" y="-1"/>
            <a:ext cx="5978260" cy="6135688"/>
          </a:xfrm>
          <a:prstGeom prst="rect">
            <a:avLst/>
          </a:prstGeom>
          <a:solidFill>
            <a:srgbClr val="C0C0C0"/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dirty="0"/>
            </a:lvl1pPr>
          </a:lstStyle>
          <a:p>
            <a:pPr lvl="0" algn="ctr"/>
            <a:r>
              <a:rPr lang="en-US"/>
              <a:t>Click icon to add picture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40DA8DE7-3F8D-4C09-94CF-3FDDC344CF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Slide title goes here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D6991225-F359-45DD-843A-08F2AE22800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3661" y="723900"/>
            <a:ext cx="5383277" cy="323165"/>
          </a:xfrm>
          <a:prstGeom prst="rect">
            <a:avLst/>
          </a:prstGeom>
        </p:spPr>
        <p:txBody>
          <a:bodyPr vert="horz" wrap="square" lIns="0" tIns="45720" rIns="0" bIns="45720" rtlCol="0">
            <a:spAutoFit/>
          </a:bodyPr>
          <a:lstStyle>
            <a:lvl1pPr>
              <a:defRPr lang="en-US" sz="1500" b="0" dirty="0">
                <a:solidFill>
                  <a:schemeClr val="bg2"/>
                </a:solidFill>
                <a:latin typeface="Avenir Next World Demi" panose="020B0703020202020204" pitchFamily="34" charset="0"/>
                <a:cs typeface="Avenir Next World Demi" panose="020B0703020202020204" pitchFamily="34" charset="0"/>
              </a:defRPr>
            </a:lvl1pPr>
          </a:lstStyle>
          <a:p>
            <a:pPr lvl="0"/>
            <a:r>
              <a:rPr lang="en-US"/>
              <a:t>Subtitle goes here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FA4E921-B332-46FC-BE33-BF16153BC5D8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593991" y="1270001"/>
            <a:ext cx="5372364" cy="47283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9CE7F4D9-56D6-412C-BBAC-D53DCD3CA7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3990" y="6135688"/>
            <a:ext cx="9140031" cy="1154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>
              <a:defRPr lang="en-US" sz="75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Source goes here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D69FB9-F826-4F73-A8F7-4A5503B6A9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Distributor Compliance Presentation - June 2023 - Public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CE35CB-2423-4891-AD8A-A1DCB52CCF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0300D1-3F1C-4290-A0D1-7CD19DBD99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0397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Left Anchored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C7DBF674-95B9-41B9-9C26-240117AF9A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270000"/>
            <a:ext cx="4103688" cy="4865687"/>
          </a:xfrm>
          <a:prstGeom prst="rect">
            <a:avLst/>
          </a:prstGeom>
          <a:solidFill>
            <a:srgbClr val="C0C0C0"/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dirty="0"/>
            </a:lvl1pPr>
          </a:lstStyle>
          <a:p>
            <a:pPr lvl="0" algn="ctr"/>
            <a:r>
              <a:rPr lang="en-US"/>
              <a:t>Click icon to add picture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40DA8DE7-3F8D-4C09-94CF-3FDDC344CF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Slide title goes here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D6991225-F359-45DD-843A-08F2AE22800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3661" y="723900"/>
            <a:ext cx="5383277" cy="323165"/>
          </a:xfrm>
          <a:prstGeom prst="rect">
            <a:avLst/>
          </a:prstGeom>
        </p:spPr>
        <p:txBody>
          <a:bodyPr vert="horz" wrap="square" lIns="0" tIns="45720" rIns="0" bIns="45720" rtlCol="0">
            <a:spAutoFit/>
          </a:bodyPr>
          <a:lstStyle>
            <a:lvl1pPr>
              <a:defRPr lang="en-US" sz="1500" b="0" dirty="0">
                <a:solidFill>
                  <a:schemeClr val="bg2"/>
                </a:solidFill>
                <a:latin typeface="Avenir Next World Demi" panose="020B0703020202020204" pitchFamily="34" charset="0"/>
                <a:cs typeface="Avenir Next World Demi" panose="020B0703020202020204" pitchFamily="34" charset="0"/>
              </a:defRPr>
            </a:lvl1pPr>
          </a:lstStyle>
          <a:p>
            <a:pPr lvl="0"/>
            <a:r>
              <a:rPr lang="en-US"/>
              <a:t>Subtitle goes here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FA4E921-B332-46FC-BE33-BF16153BC5D8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340491" y="1270001"/>
            <a:ext cx="7244950" cy="47283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9CE7F4D9-56D6-412C-BBAC-D53DCD3CA7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3990" y="6135688"/>
            <a:ext cx="9140031" cy="1154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>
              <a:defRPr lang="en-US" sz="75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Source goes here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D69FB9-F826-4F73-A8F7-4A5503B6A9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Distributor Compliance Presentation - June 2023 - Public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CE35CB-2423-4891-AD8A-A1DCB52CCF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0300D1-3F1C-4290-A0D1-7CD19DBD99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2851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Floating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C7DBF674-95B9-41B9-9C26-240117AF9A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13741" y="232834"/>
            <a:ext cx="5748074" cy="5801083"/>
          </a:xfrm>
          <a:prstGeom prst="rect">
            <a:avLst/>
          </a:prstGeom>
          <a:solidFill>
            <a:srgbClr val="C0C0C0"/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dirty="0"/>
            </a:lvl1pPr>
          </a:lstStyle>
          <a:p>
            <a:pPr lvl="0" algn="ctr"/>
            <a:r>
              <a:rPr lang="en-US"/>
              <a:t>Click icon to add picture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40DA8DE7-3F8D-4C09-94CF-3FDDC344CF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Slide title goes here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D6991225-F359-45DD-843A-08F2AE22800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3661" y="723900"/>
            <a:ext cx="5383277" cy="323165"/>
          </a:xfrm>
          <a:prstGeom prst="rect">
            <a:avLst/>
          </a:prstGeom>
        </p:spPr>
        <p:txBody>
          <a:bodyPr vert="horz" wrap="square" lIns="0" tIns="45720" rIns="0" bIns="45720" rtlCol="0">
            <a:spAutoFit/>
          </a:bodyPr>
          <a:lstStyle>
            <a:lvl1pPr>
              <a:defRPr lang="en-US" sz="1500" b="0" dirty="0">
                <a:solidFill>
                  <a:schemeClr val="bg2"/>
                </a:solidFill>
                <a:latin typeface="Avenir Next World Demi" panose="020B0703020202020204" pitchFamily="34" charset="0"/>
                <a:cs typeface="Avenir Next World Demi" panose="020B0703020202020204" pitchFamily="34" charset="0"/>
              </a:defRPr>
            </a:lvl1pPr>
          </a:lstStyle>
          <a:p>
            <a:pPr lvl="0"/>
            <a:r>
              <a:rPr lang="en-US"/>
              <a:t>Subtitle goes here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FA4E921-B332-46FC-BE33-BF16153BC5D8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593991" y="1270001"/>
            <a:ext cx="5372364" cy="47283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9CE7F4D9-56D6-412C-BBAC-D53DCD3CA7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3990" y="6135688"/>
            <a:ext cx="9140031" cy="1154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>
              <a:defRPr lang="en-US" sz="75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Source goes here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D69FB9-F826-4F73-A8F7-4A5503B6A9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Distributor Compliance Presentation - June 2023 - Public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CE35CB-2423-4891-AD8A-A1DCB52CCF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0300D1-3F1C-4290-A0D1-7CD19DBD99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737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ircula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C7DBF674-95B9-41B9-9C26-240117AF9A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25648" y="654642"/>
            <a:ext cx="5497193" cy="5403996"/>
          </a:xfrm>
          <a:prstGeom prst="ellipse">
            <a:avLst/>
          </a:prstGeom>
          <a:solidFill>
            <a:srgbClr val="C0C0C0"/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dirty="0"/>
            </a:lvl1pPr>
          </a:lstStyle>
          <a:p>
            <a:pPr lvl="0" algn="ctr"/>
            <a:r>
              <a:rPr lang="en-US"/>
              <a:t>Click icon to add picture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D4ED90FA-9059-4A06-9E7A-4B1A162773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Slide title goes here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0D160304-570D-4E4C-B151-EEF8C1FC335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3662" y="723900"/>
            <a:ext cx="5383277" cy="323165"/>
          </a:xfrm>
          <a:prstGeom prst="rect">
            <a:avLst/>
          </a:prstGeom>
        </p:spPr>
        <p:txBody>
          <a:bodyPr vert="horz" wrap="square" lIns="0" tIns="45720" rIns="0" bIns="45720" rtlCol="0">
            <a:spAutoFit/>
          </a:bodyPr>
          <a:lstStyle>
            <a:lvl1pPr>
              <a:defRPr lang="en-US" sz="1500" b="0" dirty="0">
                <a:solidFill>
                  <a:schemeClr val="bg2"/>
                </a:solidFill>
                <a:latin typeface="Avenir Next World Demi" panose="020B0703020202020204" pitchFamily="34" charset="0"/>
                <a:cs typeface="Avenir Next World Demi" panose="020B0703020202020204" pitchFamily="34" charset="0"/>
              </a:defRPr>
            </a:lvl1pPr>
          </a:lstStyle>
          <a:p>
            <a:pPr lvl="0"/>
            <a:r>
              <a:rPr lang="en-US"/>
              <a:t>Subtitle goes here</a:t>
            </a: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DC5BB8FC-5DD8-4825-A2EB-1344AF5B1568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593991" y="1270001"/>
            <a:ext cx="5372364" cy="47283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4AC3E647-3758-4D64-9F7D-E97097388A4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3990" y="6135688"/>
            <a:ext cx="9140031" cy="1154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>
              <a:defRPr lang="en-US" sz="75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Source goes here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D69FB9-F826-4F73-A8F7-4A5503B6A9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Distributor Compliance Presentation - June 2023 - Public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CE35CB-2423-4891-AD8A-A1DCB52CCF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0300D1-3F1C-4290-A0D1-7CD19DBD99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609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A9513A8-D1F9-4212-9A7D-92BD32CC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C0C0C0"/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dirty="0"/>
            </a:lvl1pPr>
          </a:lstStyle>
          <a:p>
            <a:pPr lvl="0" algn="ctr"/>
            <a:r>
              <a:rPr lang="en-US"/>
              <a:t>Click icon to add picture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0F58FEE-FA72-412F-9D6C-FB8F948546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0341" y="1936152"/>
            <a:ext cx="7262179" cy="522259"/>
          </a:xfrm>
          <a:prstGeom prst="rect">
            <a:avLst/>
          </a:prstGeom>
        </p:spPr>
        <p:txBody>
          <a:bodyPr wrap="square" lIns="0" tIns="0" rIns="0" bIns="237744" anchor="b">
            <a:spAutoFit/>
          </a:bodyPr>
          <a:lstStyle>
            <a:lvl1pPr>
              <a:defRPr kumimoji="0" lang="en-US" sz="1667" b="0" i="0" u="none" strike="noStrike" cap="none" spc="0" normalizeH="0" baseline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cs typeface="Avenir Next World Demi" panose="020B0703020202020204" pitchFamily="34" charset="0"/>
              </a:defRPr>
            </a:lvl1pPr>
            <a:lvl2pPr>
              <a:defRPr lang="en-US" sz="2400" smtClean="0"/>
            </a:lvl2pPr>
            <a:lvl3pPr>
              <a:defRPr lang="en-US" sz="2000" smtClean="0"/>
            </a:lvl3pPr>
            <a:lvl4pPr>
              <a:defRPr lang="en-US" sz="1800" smtClean="0"/>
            </a:lvl4pPr>
            <a:lvl5pPr>
              <a:defRPr lang="en-US" sz="1800"/>
            </a:lvl5pPr>
          </a:lstStyle>
          <a:p>
            <a:pPr marR="0" lvl="0" fontAlgn="auto">
              <a:lnSpc>
                <a:spcPct val="110000"/>
              </a:lnSpc>
              <a:spcAft>
                <a:spcPts val="0"/>
              </a:spcAft>
              <a:buClrTx/>
              <a:buSzTx/>
              <a:tabLst/>
            </a:pPr>
            <a:r>
              <a:rPr lang="en-US"/>
              <a:t>Eyebrow (optional)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17C2046-3418-42F0-AAC2-384A248A38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8592" y="2458411"/>
            <a:ext cx="7262179" cy="1685077"/>
          </a:xfrm>
        </p:spPr>
        <p:txBody>
          <a:bodyPr wrap="square" anchor="b">
            <a:spAutoFit/>
          </a:bodyPr>
          <a:lstStyle>
            <a:lvl1pPr>
              <a:defRPr sz="60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Presentation title goes here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82BEB2D7-1E1A-4414-8D86-5B35D528D47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8592" y="4143487"/>
            <a:ext cx="7263978" cy="363176"/>
          </a:xfrm>
          <a:prstGeom prst="rect">
            <a:avLst/>
          </a:prstGeom>
        </p:spPr>
        <p:txBody>
          <a:bodyPr wrap="square" lIns="0" tIns="54864" rIns="0" bIns="0">
            <a:spAutoFit/>
          </a:bodyPr>
          <a:lstStyle>
            <a:lvl1pPr>
              <a:defRPr kumimoji="0" lang="en-US" sz="2000" b="0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Avenir Next World Demi" panose="020B0703020202020204" pitchFamily="34" charset="0"/>
              </a:defRPr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/>
              <a:t>Subtitle goes here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5668AAC2-9C72-4D3A-B1C1-072ECEAA957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8592" y="5925500"/>
            <a:ext cx="5388929" cy="205121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>
              <a:defRPr kumimoji="0" lang="en-US" sz="1333" b="0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defRPr>
            </a:lvl1pPr>
          </a:lstStyle>
          <a:p>
            <a:pPr marR="0" lvl="0" fontAlgn="auto">
              <a:spcBef>
                <a:spcPts val="50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Month 20XX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8591D896-8485-4B88-9BC0-3A6EBABDCC1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8592" y="6176629"/>
            <a:ext cx="5388929" cy="205121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>
              <a:defRPr kumimoji="0" lang="en-US" sz="1333" b="0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defRPr>
            </a:lvl1pPr>
          </a:lstStyle>
          <a:p>
            <a:pPr marR="0" lvl="0" fontAlgn="auto">
              <a:spcBef>
                <a:spcPts val="50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First, Last Name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E25D8DEC-6577-44D5-814C-FF407BF6AB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0340" y="474266"/>
            <a:ext cx="2151062" cy="56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1952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Header and Right Anchored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C7DBF674-95B9-41B9-9C26-240117AF9A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13740" y="-1"/>
            <a:ext cx="5978260" cy="6135688"/>
          </a:xfrm>
          <a:prstGeom prst="rect">
            <a:avLst/>
          </a:prstGeom>
          <a:solidFill>
            <a:srgbClr val="C0C0C0"/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dirty="0"/>
            </a:lvl1pPr>
          </a:lstStyle>
          <a:p>
            <a:pPr lvl="0" algn="ctr"/>
            <a:r>
              <a:rPr lang="en-US"/>
              <a:t>Click icon to add picture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40DA8DE7-3F8D-4C09-94CF-3FDDC344CF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Slide title goes here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D6991225-F359-45DD-843A-08F2AE22800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3661" y="723900"/>
            <a:ext cx="5383277" cy="323165"/>
          </a:xfrm>
          <a:prstGeom prst="rect">
            <a:avLst/>
          </a:prstGeom>
        </p:spPr>
        <p:txBody>
          <a:bodyPr vert="horz" wrap="square" lIns="0" tIns="45720" rIns="0" bIns="45720" rtlCol="0">
            <a:spAutoFit/>
          </a:bodyPr>
          <a:lstStyle>
            <a:lvl1pPr>
              <a:defRPr lang="en-US" sz="1500" b="0" dirty="0">
                <a:solidFill>
                  <a:schemeClr val="bg2"/>
                </a:solidFill>
                <a:latin typeface="Avenir Next World Demi" panose="020B0703020202020204" pitchFamily="34" charset="0"/>
                <a:cs typeface="Avenir Next World Demi" panose="020B0703020202020204" pitchFamily="34" charset="0"/>
              </a:defRPr>
            </a:lvl1pPr>
          </a:lstStyle>
          <a:p>
            <a:pPr lvl="0"/>
            <a:r>
              <a:rPr lang="en-US"/>
              <a:t>Subtitle goes here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64087C4-FD94-4115-BEE2-5A92A134676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4244" y="1270001"/>
            <a:ext cx="5372693" cy="503984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>
            <a:lvl1pPr>
              <a:defRPr lang="en-US" sz="3000" b="0" dirty="0">
                <a:solidFill>
                  <a:schemeClr val="tx2"/>
                </a:solidFill>
              </a:defRPr>
            </a:lvl1pPr>
          </a:lstStyle>
          <a:p>
            <a:pPr lvl="0" defTabSz="380985"/>
            <a:r>
              <a:rPr lang="en-US"/>
              <a:t>Column 1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FA4E921-B332-46FC-BE33-BF16153BC5D8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593991" y="1902460"/>
            <a:ext cx="5372364" cy="40958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9CE7F4D9-56D6-412C-BBAC-D53DCD3CA7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3990" y="6135688"/>
            <a:ext cx="9140031" cy="1154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>
              <a:defRPr lang="en-US" sz="75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Source goes here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D69FB9-F826-4F73-A8F7-4A5503B6A9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Distributor Compliance Presentation - June 2023 - Public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CE35CB-2423-4891-AD8A-A1DCB52CCF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0300D1-3F1C-4290-A0D1-7CD19DBD99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6585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Header and Left Anchored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C7DBF674-95B9-41B9-9C26-240117AF9A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270000"/>
            <a:ext cx="4103688" cy="4865687"/>
          </a:xfrm>
          <a:prstGeom prst="rect">
            <a:avLst/>
          </a:prstGeom>
          <a:solidFill>
            <a:srgbClr val="C0C0C0"/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dirty="0"/>
            </a:lvl1pPr>
          </a:lstStyle>
          <a:p>
            <a:pPr lvl="0" algn="ctr"/>
            <a:r>
              <a:rPr lang="en-US"/>
              <a:t>Click icon to add picture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40DA8DE7-3F8D-4C09-94CF-3FDDC344CF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Slide title goes here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D6991225-F359-45DD-843A-08F2AE22800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3661" y="723900"/>
            <a:ext cx="5383277" cy="323165"/>
          </a:xfrm>
          <a:prstGeom prst="rect">
            <a:avLst/>
          </a:prstGeom>
        </p:spPr>
        <p:txBody>
          <a:bodyPr vert="horz" wrap="square" lIns="0" tIns="45720" rIns="0" bIns="45720" rtlCol="0">
            <a:spAutoFit/>
          </a:bodyPr>
          <a:lstStyle>
            <a:lvl1pPr>
              <a:defRPr lang="en-US" sz="1500" b="0" dirty="0">
                <a:solidFill>
                  <a:schemeClr val="bg2"/>
                </a:solidFill>
                <a:latin typeface="Avenir Next World Demi" panose="020B0703020202020204" pitchFamily="34" charset="0"/>
                <a:cs typeface="Avenir Next World Demi" panose="020B0703020202020204" pitchFamily="34" charset="0"/>
              </a:defRPr>
            </a:lvl1pPr>
          </a:lstStyle>
          <a:p>
            <a:pPr lvl="0"/>
            <a:r>
              <a:rPr lang="en-US"/>
              <a:t>Subtitle goes here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64087C4-FD94-4115-BEE2-5A92A134676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50630" y="1270001"/>
            <a:ext cx="7245394" cy="503984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>
            <a:lvl1pPr>
              <a:defRPr lang="en-US" sz="3000" b="0" dirty="0">
                <a:solidFill>
                  <a:schemeClr val="tx2"/>
                </a:solidFill>
              </a:defRPr>
            </a:lvl1pPr>
          </a:lstStyle>
          <a:p>
            <a:pPr lvl="0" defTabSz="380985"/>
            <a:r>
              <a:rPr lang="en-US"/>
              <a:t>Column 1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FA4E921-B332-46FC-BE33-BF16153BC5D8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340491" y="1902460"/>
            <a:ext cx="7244950" cy="40958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9CE7F4D9-56D6-412C-BBAC-D53DCD3CA7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3990" y="6135688"/>
            <a:ext cx="9140031" cy="1154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>
              <a:defRPr lang="en-US" sz="75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Source goes here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D69FB9-F826-4F73-A8F7-4A5503B6A9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Distributor Compliance Presentation - June 2023 - Public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CE35CB-2423-4891-AD8A-A1DCB52CCF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0300D1-3F1C-4290-A0D1-7CD19DBD99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4701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Header and Floating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C7DBF674-95B9-41B9-9C26-240117AF9A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13741" y="232834"/>
            <a:ext cx="5748074" cy="5801083"/>
          </a:xfrm>
          <a:prstGeom prst="rect">
            <a:avLst/>
          </a:prstGeom>
          <a:solidFill>
            <a:srgbClr val="C0C0C0"/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dirty="0"/>
            </a:lvl1pPr>
          </a:lstStyle>
          <a:p>
            <a:pPr lvl="0" algn="ctr"/>
            <a:r>
              <a:rPr lang="en-US"/>
              <a:t>Click icon to add picture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40DA8DE7-3F8D-4C09-94CF-3FDDC344CF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Slide title goes here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D6991225-F359-45DD-843A-08F2AE22800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3661" y="723900"/>
            <a:ext cx="5383277" cy="323165"/>
          </a:xfrm>
          <a:prstGeom prst="rect">
            <a:avLst/>
          </a:prstGeom>
        </p:spPr>
        <p:txBody>
          <a:bodyPr vert="horz" wrap="square" lIns="0" tIns="45720" rIns="0" bIns="45720" rtlCol="0">
            <a:spAutoFit/>
          </a:bodyPr>
          <a:lstStyle>
            <a:lvl1pPr>
              <a:defRPr lang="en-US" sz="1500" b="0" dirty="0">
                <a:solidFill>
                  <a:schemeClr val="bg2"/>
                </a:solidFill>
                <a:latin typeface="Avenir Next World Demi" panose="020B0703020202020204" pitchFamily="34" charset="0"/>
                <a:cs typeface="Avenir Next World Demi" panose="020B0703020202020204" pitchFamily="34" charset="0"/>
              </a:defRPr>
            </a:lvl1pPr>
          </a:lstStyle>
          <a:p>
            <a:pPr lvl="0"/>
            <a:r>
              <a:rPr lang="en-US"/>
              <a:t>Subtitle goes here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64087C4-FD94-4115-BEE2-5A92A134676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4244" y="1270001"/>
            <a:ext cx="5372693" cy="503984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>
            <a:lvl1pPr>
              <a:defRPr lang="en-US" sz="3000" b="0" dirty="0">
                <a:solidFill>
                  <a:schemeClr val="tx2"/>
                </a:solidFill>
              </a:defRPr>
            </a:lvl1pPr>
          </a:lstStyle>
          <a:p>
            <a:pPr lvl="0" defTabSz="380985"/>
            <a:r>
              <a:rPr lang="en-US"/>
              <a:t>Column 1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FA4E921-B332-46FC-BE33-BF16153BC5D8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593991" y="1902460"/>
            <a:ext cx="5372364" cy="40958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9CE7F4D9-56D6-412C-BBAC-D53DCD3CA7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3990" y="6135688"/>
            <a:ext cx="9140031" cy="1154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>
              <a:defRPr lang="en-US" sz="75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Source goes here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D69FB9-F826-4F73-A8F7-4A5503B6A9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Distributor Compliance Presentation - June 2023 - Public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CE35CB-2423-4891-AD8A-A1DCB52CCF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0300D1-3F1C-4290-A0D1-7CD19DBD99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6604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Header and Circula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C7DBF674-95B9-41B9-9C26-240117AF9A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25648" y="654642"/>
            <a:ext cx="5497193" cy="5403996"/>
          </a:xfrm>
          <a:prstGeom prst="ellipse">
            <a:avLst/>
          </a:prstGeom>
          <a:solidFill>
            <a:srgbClr val="C0C0C0"/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dirty="0"/>
            </a:lvl1pPr>
          </a:lstStyle>
          <a:p>
            <a:pPr lvl="0" algn="ctr"/>
            <a:r>
              <a:rPr lang="en-US"/>
              <a:t>Click icon to add picture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D4ED90FA-9059-4A06-9E7A-4B1A162773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Slide title goes here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0D160304-570D-4E4C-B151-EEF8C1FC335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3662" y="723900"/>
            <a:ext cx="5383277" cy="323165"/>
          </a:xfrm>
          <a:prstGeom prst="rect">
            <a:avLst/>
          </a:prstGeom>
        </p:spPr>
        <p:txBody>
          <a:bodyPr vert="horz" wrap="square" lIns="0" tIns="45720" rIns="0" bIns="45720" rtlCol="0">
            <a:spAutoFit/>
          </a:bodyPr>
          <a:lstStyle>
            <a:lvl1pPr>
              <a:defRPr lang="en-US" sz="1500" b="0" dirty="0">
                <a:solidFill>
                  <a:schemeClr val="bg2"/>
                </a:solidFill>
                <a:latin typeface="Avenir Next World Demi" panose="020B0703020202020204" pitchFamily="34" charset="0"/>
                <a:cs typeface="Avenir Next World Demi" panose="020B0703020202020204" pitchFamily="34" charset="0"/>
              </a:defRPr>
            </a:lvl1pPr>
          </a:lstStyle>
          <a:p>
            <a:pPr lvl="0"/>
            <a:r>
              <a:rPr lang="en-US"/>
              <a:t>Subtitle goes here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64087C4-FD94-4115-BEE2-5A92A134676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4244" y="1270001"/>
            <a:ext cx="5372693" cy="503984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>
            <a:lvl1pPr>
              <a:defRPr lang="en-US" sz="3000" b="0" dirty="0">
                <a:solidFill>
                  <a:schemeClr val="tx2"/>
                </a:solidFill>
              </a:defRPr>
            </a:lvl1pPr>
          </a:lstStyle>
          <a:p>
            <a:pPr lvl="0" defTabSz="380985"/>
            <a:r>
              <a:rPr lang="en-US"/>
              <a:t>Column 1</a:t>
            </a: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DC5BB8FC-5DD8-4825-A2EB-1344AF5B1568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593991" y="1902460"/>
            <a:ext cx="5372364" cy="40958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4AC3E647-3758-4D64-9F7D-E97097388A4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3990" y="6135688"/>
            <a:ext cx="9140031" cy="1154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>
              <a:defRPr lang="en-US" sz="75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Source goes here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D69FB9-F826-4F73-A8F7-4A5503B6A9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Distributor Compliance Presentation - June 2023 - Public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CE35CB-2423-4891-AD8A-A1DCB52CCF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0300D1-3F1C-4290-A0D1-7CD19DBD99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31826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CFDC9-03EC-4780-AB22-9216CFC2ED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Slide title goes here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2BA0DE0-4B25-43B8-8E6F-74C3405808D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3661" y="723900"/>
            <a:ext cx="11003027" cy="323165"/>
          </a:xfrm>
          <a:prstGeom prst="rect">
            <a:avLst/>
          </a:prstGeom>
        </p:spPr>
        <p:txBody>
          <a:bodyPr vert="horz" wrap="square" lIns="0" tIns="45720" rIns="0" bIns="45720" rtlCol="0">
            <a:spAutoFit/>
          </a:bodyPr>
          <a:lstStyle>
            <a:lvl1pPr>
              <a:defRPr lang="en-US" sz="1500" b="0" dirty="0">
                <a:solidFill>
                  <a:schemeClr val="bg2"/>
                </a:solidFill>
                <a:latin typeface="Avenir Next World Demi" panose="020B0703020202020204" pitchFamily="34" charset="0"/>
                <a:cs typeface="Avenir Next World Demi" panose="020B0703020202020204" pitchFamily="34" charset="0"/>
              </a:defRPr>
            </a:lvl1pPr>
          </a:lstStyle>
          <a:p>
            <a:pPr lvl="0"/>
            <a:r>
              <a:rPr lang="en-US"/>
              <a:t>Subtitle goes here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85F74B-6A97-4B13-B2AD-5ABEF4717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Distributor Compliance Presentation - June 2023 - Public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BC66FB32-FD41-4B94-94D3-5FFF730D98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3990" y="6135688"/>
            <a:ext cx="9140031" cy="1154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>
              <a:defRPr lang="en-US" sz="75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Source goes here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013E39-A678-4E9B-92AB-F73802BF52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0300D1-3F1C-4290-A0D1-7CD19DBD990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1CBB990-BDF1-48A7-8AFA-F45FFB28347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270000"/>
            <a:ext cx="12192000" cy="4864365"/>
          </a:xfrm>
          <a:solidFill>
            <a:srgbClr val="C0C0C0"/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93293382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ackgrou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F20A47-3BC9-4F59-A585-3553FF87E6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0C0C0"/>
          </a:solidFill>
        </p:spPr>
        <p:txBody>
          <a:bodyPr vert="horz" lIns="0" tIns="45720" rIns="0" bIns="45720" rtlCol="0" anchor="ctr">
            <a:noAutofit/>
          </a:bodyPr>
          <a:lstStyle>
            <a:lvl1pPr>
              <a:defRPr lang="en-US" dirty="0"/>
            </a:lvl1pPr>
          </a:lstStyle>
          <a:p>
            <a:pPr lvl="0" algn="ctr"/>
            <a:r>
              <a:rPr lang="en-US"/>
              <a:t>Click icon to add picture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3C04704A-B770-4324-A065-D1CEA874576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3990" y="6135688"/>
            <a:ext cx="9140031" cy="1154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>
              <a:defRPr lang="en-US" sz="750" b="0" dirty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Source goes here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0063E23-9DCD-4E1F-9368-6179F34ED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Distributor Compliance Presentation - June 2023 - Public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7F370F-4517-4A23-8C61-7CE128761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D0300D1-3F1C-4290-A0D1-7CD19DBD990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8C46D9E4-F787-4704-91C2-37610DA6ED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28502" y="6329634"/>
            <a:ext cx="1168186" cy="191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40427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145F5D4A-81FC-4B5C-A812-BC5A9003FE7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3990" y="6135688"/>
            <a:ext cx="9140031" cy="1154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>
              <a:defRPr lang="en-US" sz="750" b="0" dirty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Source goes here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65F995F-18A6-40E9-AA03-2CE8EF7AA6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Distributor Compliance Presentation - June 2023 - Public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B060F6B-F49E-483C-9EDB-15F56DC977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D0300D1-3F1C-4290-A0D1-7CD19DBD99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84461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2 Co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032E39-2DD7-6341-87B9-9AB98FE3669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Distributor Compliance Presentation - June 2023 - Public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81000" y="350520"/>
            <a:ext cx="11430000" cy="318613"/>
          </a:xfrm>
        </p:spPr>
        <p:txBody>
          <a:bodyPr/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1" y="1330854"/>
            <a:ext cx="5713237" cy="4686300"/>
          </a:xfrm>
        </p:spPr>
        <p:txBody>
          <a:bodyPr rIns="18288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2"/>
          </p:nvPr>
        </p:nvSpPr>
        <p:spPr>
          <a:xfrm>
            <a:off x="6094236" y="1330854"/>
            <a:ext cx="5716764" cy="4686300"/>
          </a:xfrm>
        </p:spPr>
        <p:txBody>
          <a:bodyPr rIns="18288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17009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_2 Co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032E39-2DD7-6341-87B9-9AB98FE3669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Distributor Compliance Presentation - June 2023 - Public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81000" y="350520"/>
            <a:ext cx="11430000" cy="318613"/>
          </a:xfrm>
        </p:spPr>
        <p:txBody>
          <a:bodyPr/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1" y="1330854"/>
            <a:ext cx="5713237" cy="4686300"/>
          </a:xfrm>
        </p:spPr>
        <p:txBody>
          <a:bodyPr rIns="18288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2"/>
          </p:nvPr>
        </p:nvSpPr>
        <p:spPr>
          <a:xfrm>
            <a:off x="6094236" y="1330854"/>
            <a:ext cx="5716764" cy="4686300"/>
          </a:xfrm>
        </p:spPr>
        <p:txBody>
          <a:bodyPr rIns="18288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59525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1_2 Co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032E39-2DD7-6341-87B9-9AB98FE3669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Distributor Compliance Presentation - June 2023 - Public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81000" y="350520"/>
            <a:ext cx="11430000" cy="318613"/>
          </a:xfrm>
        </p:spPr>
        <p:txBody>
          <a:bodyPr/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1" y="1330854"/>
            <a:ext cx="5713237" cy="4686300"/>
          </a:xfrm>
        </p:spPr>
        <p:txBody>
          <a:bodyPr rIns="18288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2"/>
          </p:nvPr>
        </p:nvSpPr>
        <p:spPr>
          <a:xfrm>
            <a:off x="6094236" y="1330854"/>
            <a:ext cx="5716764" cy="4686300"/>
          </a:xfrm>
        </p:spPr>
        <p:txBody>
          <a:bodyPr rIns="18288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40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ith Backgrou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5C7975-1D30-442F-8793-CD1DEC1929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64EF8EC2-F0CF-4406-A4C8-E6C6A9990B7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0341" y="1936152"/>
            <a:ext cx="7262179" cy="522259"/>
          </a:xfrm>
          <a:prstGeom prst="rect">
            <a:avLst/>
          </a:prstGeom>
        </p:spPr>
        <p:txBody>
          <a:bodyPr wrap="square" lIns="0" tIns="0" rIns="0" bIns="237744" anchor="b">
            <a:spAutoFit/>
          </a:bodyPr>
          <a:lstStyle>
            <a:lvl1pPr>
              <a:defRPr kumimoji="0" lang="en-US" sz="1667" b="0" i="0" u="none" strike="noStrike" cap="none" spc="0" normalizeH="0" baseline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cs typeface="Avenir Next World Demi" panose="020B0703020202020204" pitchFamily="34" charset="0"/>
              </a:defRPr>
            </a:lvl1pPr>
            <a:lvl2pPr>
              <a:defRPr lang="en-US" sz="2400" smtClean="0"/>
            </a:lvl2pPr>
            <a:lvl3pPr>
              <a:defRPr lang="en-US" sz="2000" smtClean="0"/>
            </a:lvl3pPr>
            <a:lvl4pPr>
              <a:defRPr lang="en-US" sz="1800" smtClean="0"/>
            </a:lvl4pPr>
            <a:lvl5pPr>
              <a:defRPr lang="en-US" sz="1800"/>
            </a:lvl5pPr>
          </a:lstStyle>
          <a:p>
            <a:pPr marR="0" lvl="0" fontAlgn="auto">
              <a:lnSpc>
                <a:spcPct val="110000"/>
              </a:lnSpc>
              <a:spcAft>
                <a:spcPts val="0"/>
              </a:spcAft>
              <a:buClrTx/>
              <a:buSzTx/>
              <a:tabLst/>
            </a:pPr>
            <a:r>
              <a:rPr lang="en-US"/>
              <a:t>Eyebrow (optional)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03715E20-7A8E-4FC9-B74A-C40D5F5E4A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8592" y="2458411"/>
            <a:ext cx="7262179" cy="1685077"/>
          </a:xfrm>
        </p:spPr>
        <p:txBody>
          <a:bodyPr wrap="square" anchor="b">
            <a:spAutoFit/>
          </a:bodyPr>
          <a:lstStyle>
            <a:lvl1pPr>
              <a:defRPr sz="6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Presentation title goes here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AFFBF2B1-1BC2-49C7-8BEA-269234430B0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8592" y="4143487"/>
            <a:ext cx="7263978" cy="363176"/>
          </a:xfrm>
          <a:prstGeom prst="rect">
            <a:avLst/>
          </a:prstGeom>
        </p:spPr>
        <p:txBody>
          <a:bodyPr wrap="square" lIns="0" tIns="54864" rIns="0" bIns="0">
            <a:spAutoFit/>
          </a:bodyPr>
          <a:lstStyle>
            <a:lvl1pPr>
              <a:defRPr kumimoji="0" lang="en-US" sz="20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cs typeface="Avenir Next World Demi" panose="020B0703020202020204" pitchFamily="34" charset="0"/>
              </a:defRPr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/>
              <a:t>Subtitle goes here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53945D91-FC60-4ADD-9002-247D1FDA405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8592" y="5925500"/>
            <a:ext cx="5388929" cy="205121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>
              <a:defRPr kumimoji="0" lang="en-US" sz="1333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defRPr>
            </a:lvl1pPr>
          </a:lstStyle>
          <a:p>
            <a:pPr marR="0" lvl="0" fontAlgn="auto">
              <a:spcBef>
                <a:spcPts val="50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Month 20XX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193DB706-A159-4E86-8B61-5DE3548DEA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8592" y="6176629"/>
            <a:ext cx="5388929" cy="205121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>
              <a:defRPr kumimoji="0" lang="en-US" sz="1333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defRPr>
            </a:lvl1pPr>
          </a:lstStyle>
          <a:p>
            <a:pPr marR="0" lvl="0" fontAlgn="auto">
              <a:spcBef>
                <a:spcPts val="50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First, Last Name</a:t>
            </a: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DB0F0A65-C093-49B6-9941-B1CC520635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0340" y="474266"/>
            <a:ext cx="2151062" cy="56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477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ith Circular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9565F55E-088B-4ED0-A650-99752ADA87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0340" y="474266"/>
            <a:ext cx="2151062" cy="567025"/>
          </a:xfrm>
          <a:prstGeom prst="rect">
            <a:avLst/>
          </a:prstGeom>
        </p:spPr>
      </p:pic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81CBEB0F-0FC0-4A08-B2C2-8780C603C9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036677" y="1"/>
            <a:ext cx="5155323" cy="6857999"/>
          </a:xfrm>
          <a:custGeom>
            <a:avLst/>
            <a:gdLst>
              <a:gd name="connsiteX0" fmla="*/ 1940129 w 6186388"/>
              <a:gd name="connsiteY0" fmla="*/ 0 h 8229599"/>
              <a:gd name="connsiteX1" fmla="*/ 6186388 w 6186388"/>
              <a:gd name="connsiteY1" fmla="*/ 0 h 8229599"/>
              <a:gd name="connsiteX2" fmla="*/ 6186388 w 6186388"/>
              <a:gd name="connsiteY2" fmla="*/ 8229599 h 8229599"/>
              <a:gd name="connsiteX3" fmla="*/ 1963562 w 6186388"/>
              <a:gd name="connsiteY3" fmla="*/ 8229599 h 8229599"/>
              <a:gd name="connsiteX4" fmla="*/ 1926963 w 6186388"/>
              <a:gd name="connsiteY4" fmla="*/ 8200774 h 8229599"/>
              <a:gd name="connsiteX5" fmla="*/ 8711 w 6186388"/>
              <a:gd name="connsiteY5" fmla="*/ 4412567 h 8229599"/>
              <a:gd name="connsiteX6" fmla="*/ 0 w 6186388"/>
              <a:gd name="connsiteY6" fmla="*/ 4105608 h 8229599"/>
              <a:gd name="connsiteX7" fmla="*/ 0 w 6186388"/>
              <a:gd name="connsiteY7" fmla="*/ 4105536 h 8229599"/>
              <a:gd name="connsiteX8" fmla="*/ 8711 w 6186388"/>
              <a:gd name="connsiteY8" fmla="*/ 3798578 h 8229599"/>
              <a:gd name="connsiteX9" fmla="*/ 1926963 w 6186388"/>
              <a:gd name="connsiteY9" fmla="*/ 10370 h 8229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186388" h="8229599">
                <a:moveTo>
                  <a:pt x="1940129" y="0"/>
                </a:moveTo>
                <a:lnTo>
                  <a:pt x="6186388" y="0"/>
                </a:lnTo>
                <a:lnTo>
                  <a:pt x="6186388" y="8229599"/>
                </a:lnTo>
                <a:lnTo>
                  <a:pt x="1963562" y="8229599"/>
                </a:lnTo>
                <a:lnTo>
                  <a:pt x="1926963" y="8200774"/>
                </a:lnTo>
                <a:cubicBezTo>
                  <a:pt x="823671" y="7288215"/>
                  <a:pt x="95431" y="5936458"/>
                  <a:pt x="8711" y="4412567"/>
                </a:cubicBezTo>
                <a:lnTo>
                  <a:pt x="0" y="4105608"/>
                </a:lnTo>
                <a:lnTo>
                  <a:pt x="0" y="4105536"/>
                </a:lnTo>
                <a:lnTo>
                  <a:pt x="8711" y="3798578"/>
                </a:lnTo>
                <a:cubicBezTo>
                  <a:pt x="95431" y="2274687"/>
                  <a:pt x="823671" y="922930"/>
                  <a:pt x="1926963" y="10370"/>
                </a:cubicBezTo>
                <a:close/>
              </a:path>
            </a:pathLst>
          </a:custGeom>
          <a:solidFill>
            <a:srgbClr val="C0C0C0"/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/>
            </a:lvl1pPr>
          </a:lstStyle>
          <a:p>
            <a:pPr lvl="0" algn="ctr"/>
            <a:r>
              <a:rPr lang="en-US"/>
              <a:t>Click icon to add picture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869BCDAB-D595-4018-A663-405DCE8AA02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0340" y="1936152"/>
            <a:ext cx="5960983" cy="522259"/>
          </a:xfrm>
          <a:prstGeom prst="rect">
            <a:avLst/>
          </a:prstGeom>
        </p:spPr>
        <p:txBody>
          <a:bodyPr wrap="square" lIns="0" tIns="0" rIns="0" bIns="237744" anchor="b">
            <a:spAutoFit/>
          </a:bodyPr>
          <a:lstStyle>
            <a:lvl1pPr>
              <a:defRPr kumimoji="0" lang="en-US" sz="1667" b="0" i="0" u="none" strike="noStrike" cap="none" spc="0" normalizeH="0" baseline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cs typeface="Avenir Next World Demi" panose="020B0703020202020204" pitchFamily="34" charset="0"/>
              </a:defRPr>
            </a:lvl1pPr>
            <a:lvl2pPr>
              <a:defRPr lang="en-US" sz="2400" smtClean="0"/>
            </a:lvl2pPr>
            <a:lvl3pPr>
              <a:defRPr lang="en-US" sz="2000" smtClean="0"/>
            </a:lvl3pPr>
            <a:lvl4pPr>
              <a:defRPr lang="en-US" sz="1800" smtClean="0"/>
            </a:lvl4pPr>
            <a:lvl5pPr>
              <a:defRPr lang="en-US" sz="1800"/>
            </a:lvl5pPr>
          </a:lstStyle>
          <a:p>
            <a:pPr marR="0" lvl="0" fontAlgn="auto">
              <a:lnSpc>
                <a:spcPct val="110000"/>
              </a:lnSpc>
              <a:spcAft>
                <a:spcPts val="0"/>
              </a:spcAft>
              <a:buClrTx/>
              <a:buSzTx/>
              <a:tabLst/>
            </a:pPr>
            <a:r>
              <a:rPr lang="en-US"/>
              <a:t>Eyebrow (optional)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7F71FDF-98AE-435C-A23A-50D5ADA2EF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8592" y="2458411"/>
            <a:ext cx="5960983" cy="1685077"/>
          </a:xfrm>
        </p:spPr>
        <p:txBody>
          <a:bodyPr wrap="square" anchor="b">
            <a:spAutoFit/>
          </a:bodyPr>
          <a:lstStyle>
            <a:lvl1pPr>
              <a:defRPr sz="60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Presentation title goes here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0BA66E56-0A6C-4EBE-9517-D7DBBFC2AC3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8592" y="4143487"/>
            <a:ext cx="5962458" cy="363176"/>
          </a:xfrm>
          <a:prstGeom prst="rect">
            <a:avLst/>
          </a:prstGeom>
        </p:spPr>
        <p:txBody>
          <a:bodyPr wrap="square" lIns="0" tIns="54864" rIns="0" bIns="0">
            <a:spAutoFit/>
          </a:bodyPr>
          <a:lstStyle>
            <a:lvl1pPr>
              <a:defRPr kumimoji="0" lang="en-US" sz="2000" b="0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Avenir Next World Demi" panose="020B0703020202020204" pitchFamily="34" charset="0"/>
              </a:defRPr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/>
              <a:t>Subtitle goes here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03EF6CBD-2492-460C-A159-130D0060A63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3990" y="5930567"/>
            <a:ext cx="5382948" cy="205121"/>
          </a:xfrm>
          <a:prstGeom prst="rect">
            <a:avLst/>
          </a:prstGeom>
        </p:spPr>
        <p:txBody>
          <a:bodyPr vert="horz" wrap="square" lIns="0" tIns="0" rIns="137160" bIns="0" rtlCol="0" anchor="b">
            <a:spAutoFit/>
          </a:bodyPr>
          <a:lstStyle>
            <a:lvl1pPr>
              <a:defRPr kumimoji="0" lang="en-US" sz="1333" b="0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nir Next World"/>
              </a:defRPr>
            </a:lvl1pPr>
          </a:lstStyle>
          <a:p>
            <a:pPr marR="0" lvl="0" fontAlgn="auto">
              <a:spcBef>
                <a:spcPts val="50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Month 20XX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2D32CC87-DEC8-4E1B-95F5-37D3A0B0F86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3990" y="6176255"/>
            <a:ext cx="5382948" cy="205121"/>
          </a:xfrm>
          <a:prstGeom prst="rect">
            <a:avLst/>
          </a:prstGeom>
        </p:spPr>
        <p:txBody>
          <a:bodyPr vert="horz" wrap="square" lIns="0" tIns="0" rIns="137160" bIns="0" rtlCol="0" anchor="b">
            <a:spAutoFit/>
          </a:bodyPr>
          <a:lstStyle>
            <a:lvl1pPr>
              <a:defRPr kumimoji="0" lang="en-US" sz="1333" b="0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nir Next World"/>
              </a:defRPr>
            </a:lvl1pPr>
          </a:lstStyle>
          <a:p>
            <a:pPr marR="0" lvl="0" fontAlgn="auto">
              <a:spcBef>
                <a:spcPts val="50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First, Last Name</a:t>
            </a:r>
          </a:p>
        </p:txBody>
      </p:sp>
    </p:spTree>
    <p:extLst>
      <p:ext uri="{BB962C8B-B14F-4D97-AF65-F5344CB8AC3E}">
        <p14:creationId xmlns:p14="http://schemas.microsoft.com/office/powerpoint/2010/main" val="2305460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ith Symb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necklet&#10;&#10;Description automatically generated">
            <a:extLst>
              <a:ext uri="{FF2B5EF4-FFF2-40B4-BE49-F238E27FC236}">
                <a16:creationId xmlns:a16="http://schemas.microsoft.com/office/drawing/2014/main" id="{E4B8666D-F8ED-4B65-9B86-B34E80AF17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746"/>
          <a:stretch/>
        </p:blipFill>
        <p:spPr>
          <a:xfrm>
            <a:off x="7688438" y="1041291"/>
            <a:ext cx="4022299" cy="4539195"/>
          </a:xfrm>
          <a:prstGeom prst="rect">
            <a:avLst/>
          </a:prstGeom>
        </p:spPr>
      </p:pic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869BCDAB-D595-4018-A663-405DCE8AA02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0341" y="1936152"/>
            <a:ext cx="6597374" cy="522259"/>
          </a:xfrm>
          <a:prstGeom prst="rect">
            <a:avLst/>
          </a:prstGeom>
        </p:spPr>
        <p:txBody>
          <a:bodyPr wrap="square" lIns="0" tIns="0" rIns="0" bIns="237744" anchor="b">
            <a:spAutoFit/>
          </a:bodyPr>
          <a:lstStyle>
            <a:lvl1pPr>
              <a:defRPr kumimoji="0" lang="en-US" sz="1667" b="0" i="0" u="none" strike="noStrike" cap="none" spc="0" normalizeH="0" baseline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cs typeface="Avenir Next World Demi" panose="020B0703020202020204" pitchFamily="34" charset="0"/>
              </a:defRPr>
            </a:lvl1pPr>
            <a:lvl2pPr>
              <a:defRPr lang="en-US" sz="2400" smtClean="0"/>
            </a:lvl2pPr>
            <a:lvl3pPr>
              <a:defRPr lang="en-US" sz="2000" smtClean="0"/>
            </a:lvl3pPr>
            <a:lvl4pPr>
              <a:defRPr lang="en-US" sz="1800" smtClean="0"/>
            </a:lvl4pPr>
            <a:lvl5pPr>
              <a:defRPr lang="en-US" sz="1800"/>
            </a:lvl5pPr>
          </a:lstStyle>
          <a:p>
            <a:pPr marR="0" lvl="0" fontAlgn="auto">
              <a:lnSpc>
                <a:spcPct val="110000"/>
              </a:lnSpc>
              <a:spcAft>
                <a:spcPts val="0"/>
              </a:spcAft>
              <a:buClrTx/>
              <a:buSzTx/>
              <a:tabLst/>
            </a:pPr>
            <a:r>
              <a:rPr lang="en-US"/>
              <a:t>Eyebrow (optional)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7F71FDF-98AE-435C-A23A-50D5ADA2EF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8592" y="2458411"/>
            <a:ext cx="6597374" cy="1685077"/>
          </a:xfrm>
        </p:spPr>
        <p:txBody>
          <a:bodyPr wrap="square" anchor="b">
            <a:spAutoFit/>
          </a:bodyPr>
          <a:lstStyle>
            <a:lvl1pPr>
              <a:defRPr sz="60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Presentation title goes here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0BA66E56-0A6C-4EBE-9517-D7DBBFC2AC3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8592" y="4143487"/>
            <a:ext cx="6599008" cy="363176"/>
          </a:xfrm>
          <a:prstGeom prst="rect">
            <a:avLst/>
          </a:prstGeom>
        </p:spPr>
        <p:txBody>
          <a:bodyPr wrap="square" lIns="0" tIns="54864" rIns="0" bIns="0">
            <a:spAutoFit/>
          </a:bodyPr>
          <a:lstStyle>
            <a:lvl1pPr>
              <a:defRPr kumimoji="0" lang="en-US" sz="2000" b="0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Avenir Next World Demi" panose="020B0703020202020204" pitchFamily="34" charset="0"/>
              </a:defRPr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/>
              <a:t>Subtitle goes here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03EF6CBD-2492-460C-A159-130D0060A63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3990" y="5930567"/>
            <a:ext cx="5382948" cy="205121"/>
          </a:xfrm>
          <a:prstGeom prst="rect">
            <a:avLst/>
          </a:prstGeom>
        </p:spPr>
        <p:txBody>
          <a:bodyPr vert="horz" wrap="square" lIns="0" tIns="0" rIns="137160" bIns="0" rtlCol="0" anchor="b">
            <a:spAutoFit/>
          </a:bodyPr>
          <a:lstStyle>
            <a:lvl1pPr>
              <a:defRPr kumimoji="0" lang="en-US" sz="1333" b="0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nir Next World"/>
              </a:defRPr>
            </a:lvl1pPr>
          </a:lstStyle>
          <a:p>
            <a:pPr marR="0" lvl="0" fontAlgn="auto">
              <a:spcBef>
                <a:spcPts val="50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Month 20XX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2D32CC87-DEC8-4E1B-95F5-37D3A0B0F86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3990" y="6176255"/>
            <a:ext cx="5382948" cy="205121"/>
          </a:xfrm>
          <a:prstGeom prst="rect">
            <a:avLst/>
          </a:prstGeom>
        </p:spPr>
        <p:txBody>
          <a:bodyPr vert="horz" wrap="square" lIns="0" tIns="0" rIns="137160" bIns="0" rtlCol="0" anchor="b">
            <a:spAutoFit/>
          </a:bodyPr>
          <a:lstStyle>
            <a:lvl1pPr>
              <a:defRPr kumimoji="0" lang="en-US" sz="1333" b="0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nir Next World"/>
              </a:defRPr>
            </a:lvl1pPr>
          </a:lstStyle>
          <a:p>
            <a:pPr marR="0" lvl="0" fontAlgn="auto">
              <a:spcBef>
                <a:spcPts val="50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First, Last Name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9565F55E-088B-4ED0-A650-99752ADA87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0340" y="474266"/>
            <a:ext cx="2151062" cy="56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96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E00A4319-66F3-4E8E-87E3-8B0650E0CD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3990" y="2330642"/>
            <a:ext cx="11002698" cy="2246769"/>
          </a:xfrm>
        </p:spPr>
        <p:txBody>
          <a:bodyPr wrap="square" anchor="b">
            <a:spAutoFit/>
          </a:bodyPr>
          <a:lstStyle>
            <a:lvl1pPr>
              <a:defRPr sz="80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Divider slide title goes here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CC20CCCE-CBB9-47BE-BBA6-82A5FD35B04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3990" y="4577411"/>
            <a:ext cx="9140031" cy="430887"/>
          </a:xfrm>
          <a:prstGeom prst="rect">
            <a:avLst/>
          </a:prstGeom>
        </p:spPr>
        <p:txBody>
          <a:bodyPr wrap="square" lIns="0" tIns="45720" rIns="0" bIns="0">
            <a:spAutoFit/>
          </a:bodyPr>
          <a:lstStyle>
            <a:lvl1pPr>
              <a:defRPr kumimoji="0" lang="en-US" sz="2500" b="0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Avenir Next World Demi" panose="020B0703020202020204" pitchFamily="34" charset="0"/>
              </a:defRPr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/>
              <a:t>Subtitle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4162041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: Electric Blue">
    <p:bg>
      <p:bgPr>
        <a:solidFill>
          <a:srgbClr val="1010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BA908702-7E3C-4020-BBFF-B6F1E20AA5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3990" y="2330642"/>
            <a:ext cx="11002698" cy="2246769"/>
          </a:xfrm>
        </p:spPr>
        <p:txBody>
          <a:bodyPr wrap="square" anchor="b">
            <a:spAutoFit/>
          </a:bodyPr>
          <a:lstStyle>
            <a:lvl1pPr>
              <a:defRPr sz="8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Divider slide title goes here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2CEAB419-32B8-41C7-A1B7-296CF5F57EB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3990" y="4577411"/>
            <a:ext cx="9140031" cy="430887"/>
          </a:xfrm>
          <a:prstGeom prst="rect">
            <a:avLst/>
          </a:prstGeom>
        </p:spPr>
        <p:txBody>
          <a:bodyPr wrap="square" lIns="0" tIns="45720" rIns="0" bIns="0">
            <a:spAutoFit/>
          </a:bodyPr>
          <a:lstStyle>
            <a:lvl1pPr>
              <a:defRPr kumimoji="0" lang="en-US" sz="25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cs typeface="Avenir Next World Demi" panose="020B0703020202020204" pitchFamily="34" charset="0"/>
              </a:defRPr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/>
              <a:t>Subtitle goes here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75C645B3-D022-4BD7-A054-1FF2781B3A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28502" y="6329634"/>
            <a:ext cx="1168186" cy="191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061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with Background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3D00C06B-FE7D-4CCB-A96D-F8B528135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0C0C0"/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dirty="0"/>
            </a:lvl1pPr>
          </a:lstStyle>
          <a:p>
            <a:pPr lvl="0" algn="ctr"/>
            <a:r>
              <a:rPr lang="en-US"/>
              <a:t>Click icon to add picture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3E2A480-9FD0-4559-AE2D-7E33F938A1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3990" y="2330642"/>
            <a:ext cx="11002698" cy="2246769"/>
          </a:xfrm>
        </p:spPr>
        <p:txBody>
          <a:bodyPr wrap="square" anchor="b">
            <a:spAutoFit/>
          </a:bodyPr>
          <a:lstStyle>
            <a:lvl1pPr>
              <a:defRPr sz="8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Divider slide title goes here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2A7B87F2-5331-4080-9EDB-FD517120EAD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3990" y="4577411"/>
            <a:ext cx="9140031" cy="430887"/>
          </a:xfrm>
          <a:prstGeom prst="rect">
            <a:avLst/>
          </a:prstGeom>
        </p:spPr>
        <p:txBody>
          <a:bodyPr wrap="square" lIns="0" tIns="45720" rIns="0" bIns="0">
            <a:spAutoFit/>
          </a:bodyPr>
          <a:lstStyle>
            <a:lvl1pPr>
              <a:defRPr kumimoji="0" lang="en-US" sz="2500" b="0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Avenir Next World Demi" panose="020B0703020202020204" pitchFamily="34" charset="0"/>
              </a:defRPr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/>
              <a:t>Subtitle goes here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3C23637C-7C7B-4BD1-9C8C-810263FB80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28502" y="6329634"/>
            <a:ext cx="1168186" cy="191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554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image" Target="../media/image2.sv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3661" y="364687"/>
            <a:ext cx="11002363" cy="33214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Slide title goes here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B5F53D9-B0A8-4B83-BFB8-7947796D5D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3990" y="1016001"/>
            <a:ext cx="11002033" cy="498069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63083" y="6388448"/>
            <a:ext cx="8770938" cy="128240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>
              <a:defRPr lang="en-US" sz="833"/>
            </a:lvl1pPr>
          </a:lstStyle>
          <a:p>
            <a:r>
              <a:rPr lang="en-US"/>
              <a:t>Distributor Compliance Presentation - June 2023 - Public</a:t>
            </a:r>
          </a:p>
        </p:txBody>
      </p:sp>
      <p:sp>
        <p:nvSpPr>
          <p:cNvPr id="6" name="Slide Number Placeholde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3991" y="6388448"/>
            <a:ext cx="253999" cy="128240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>
              <a:defRPr sz="833">
                <a:solidFill>
                  <a:schemeClr val="tx1"/>
                </a:solidFill>
              </a:defRPr>
            </a:lvl1pPr>
          </a:lstStyle>
          <a:p>
            <a:fld id="{CD0300D1-3F1C-4290-A0D1-7CD19DBD990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4966D74C-F830-4415-A191-A6D50CA2AD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1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2"/>
              </a:ext>
            </a:extLst>
          </a:blip>
          <a:stretch>
            <a:fillRect/>
          </a:stretch>
        </p:blipFill>
        <p:spPr>
          <a:xfrm>
            <a:off x="10428502" y="6329634"/>
            <a:ext cx="1168186" cy="191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986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700" r:id="rId37"/>
    <p:sldLayoutId id="2147483708" r:id="rId38"/>
    <p:sldLayoutId id="2147483709" r:id="rId39"/>
  </p:sldLayoutIdLst>
  <p:hf sldNum="0" hdr="0" dt="0"/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2333" b="0" kern="1200" dirty="0">
          <a:solidFill>
            <a:schemeClr val="tx1"/>
          </a:solidFill>
          <a:latin typeface="+mj-lt"/>
          <a:ea typeface="+mj-ea"/>
          <a:cs typeface="Avenir Next World" panose="020B0503020202020204" pitchFamily="34" charset="0"/>
        </a:defRPr>
      </a:lvl1pPr>
    </p:titleStyle>
    <p:bodyStyle>
      <a:lvl1pPr marL="0" indent="0" algn="l" defTabSz="914363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1667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152394" indent="-152394" algn="l" defTabSz="914363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lang="en-US" sz="15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304788" indent="-152394" algn="l" defTabSz="914363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–"/>
        <a:defRPr lang="en-US" sz="1333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457182" indent="-152394" algn="l" defTabSz="914363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lang="en-US" sz="1167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609576" indent="-152394" algn="l" defTabSz="914363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–"/>
        <a:defRPr lang="en-US" sz="10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4608">
          <p15:clr>
            <a:srgbClr val="A4A3A4"/>
          </p15:clr>
        </p15:guide>
        <p15:guide id="4" pos="360">
          <p15:clr>
            <a:srgbClr val="A4A3A4"/>
          </p15:clr>
        </p15:guide>
        <p15:guide id="7" pos="1776">
          <p15:clr>
            <a:srgbClr val="A4A3A4"/>
          </p15:clr>
        </p15:guide>
        <p15:guide id="8" pos="3192">
          <p15:clr>
            <a:srgbClr val="A4A3A4"/>
          </p15:clr>
        </p15:guide>
        <p15:guide id="9" pos="6024">
          <p15:clr>
            <a:srgbClr val="A4A3A4"/>
          </p15:clr>
        </p15:guide>
        <p15:guide id="10" pos="7440">
          <p15:clr>
            <a:srgbClr val="A4A3A4"/>
          </p15:clr>
        </p15:guide>
        <p15:guide id="11" pos="449">
          <p15:clr>
            <a:srgbClr val="5ACBF0"/>
          </p15:clr>
        </p15:guide>
        <p15:guide id="12" pos="8766">
          <p15:clr>
            <a:srgbClr val="5ACBF0"/>
          </p15:clr>
        </p15:guide>
        <p15:guide id="13" orient="horz" pos="960">
          <p15:clr>
            <a:srgbClr val="A4A3A4"/>
          </p15:clr>
        </p15:guide>
        <p15:guide id="14" orient="horz" pos="768">
          <p15:clr>
            <a:srgbClr val="A4A3A4"/>
          </p15:clr>
        </p15:guide>
        <p15:guide id="15" orient="horz" pos="4638">
          <p15:clr>
            <a:srgbClr val="A4A3A4"/>
          </p15:clr>
        </p15:guide>
        <p15:guide id="16" orient="horz" pos="264">
          <p15:clr>
            <a:srgbClr val="A4A3A4"/>
          </p15:clr>
        </p15:guide>
        <p15:guide id="17" orient="horz" pos="4926">
          <p15:clr>
            <a:srgbClr val="A4A3A4"/>
          </p15:clr>
        </p15:guide>
        <p15:guide id="18" pos="1688">
          <p15:clr>
            <a:srgbClr val="5ACBF0"/>
          </p15:clr>
        </p15:guide>
        <p15:guide id="19" pos="1863">
          <p15:clr>
            <a:srgbClr val="5ACBF0"/>
          </p15:clr>
        </p15:guide>
        <p15:guide id="20" pos="3102">
          <p15:clr>
            <a:srgbClr val="5ACBF0"/>
          </p15:clr>
        </p15:guide>
        <p15:guide id="21" pos="3281">
          <p15:clr>
            <a:srgbClr val="5ACBF0"/>
          </p15:clr>
        </p15:guide>
        <p15:guide id="22" pos="4697">
          <p15:clr>
            <a:srgbClr val="5ACBF0"/>
          </p15:clr>
        </p15:guide>
        <p15:guide id="23" pos="4518">
          <p15:clr>
            <a:srgbClr val="5ACBF0"/>
          </p15:clr>
        </p15:guide>
        <p15:guide id="24" pos="6111">
          <p15:clr>
            <a:srgbClr val="5ACBF0"/>
          </p15:clr>
        </p15:guide>
        <p15:guide id="25" pos="5936">
          <p15:clr>
            <a:srgbClr val="5ACBF0"/>
          </p15:clr>
        </p15:guide>
        <p15:guide id="26" pos="7350">
          <p15:clr>
            <a:srgbClr val="5ACBF0"/>
          </p15:clr>
        </p15:guide>
        <p15:guide id="27" pos="7526">
          <p15:clr>
            <a:srgbClr val="5ACBF0"/>
          </p15:clr>
        </p15:guide>
        <p15:guide id="30" pos="8856">
          <p15:clr>
            <a:srgbClr val="A4A3A4"/>
          </p15:clr>
        </p15:guide>
        <p15:guide id="31" pos="2397">
          <p15:clr>
            <a:srgbClr val="FBAE40"/>
          </p15:clr>
        </p15:guide>
        <p15:guide id="32" pos="2561">
          <p15:clr>
            <a:srgbClr val="FBAE40"/>
          </p15:clr>
        </p15:guide>
        <p15:guide id="33" pos="6645">
          <p15:clr>
            <a:srgbClr val="FBAE40"/>
          </p15:clr>
        </p15:guide>
        <p15:guide id="34" pos="6820">
          <p15:clr>
            <a:srgbClr val="FBAE4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qsels.com/en/public-domain-photo-zkeps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0.xml"/><Relationship Id="rId4" Type="http://schemas.openxmlformats.org/officeDocument/2006/relationships/hyperlink" Target="https://www.medtronic.com/us-en/about/corporate-governance/distributor-compliance.html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dtronic.com/content/dam/medtronic-com/global/Corporate/Documents/distributor-resources/quality-guidelines.pptx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0.xml"/><Relationship Id="rId4" Type="http://schemas.openxmlformats.org/officeDocument/2006/relationships/hyperlink" Target="https://wwwp.medtronic.com/extregistration/login/showLogin?appName=MPXR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dtronic.com/us-en/about/corporate-governance/distributor-compliance.html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www.voiceyourconcernline.com/" TargetMode="External"/><Relationship Id="rId1" Type="http://schemas.openxmlformats.org/officeDocument/2006/relationships/slideLayout" Target="../slideLayouts/slideLayout3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mailto:jac.lim@medtronic.com" TargetMode="External"/><Relationship Id="rId13" Type="http://schemas.openxmlformats.org/officeDocument/2006/relationships/hyperlink" Target="mailto:vera.wu@medtronic.com" TargetMode="External"/><Relationship Id="rId3" Type="http://schemas.openxmlformats.org/officeDocument/2006/relationships/hyperlink" Target="mailto:nieves.liste@medtronic.com" TargetMode="External"/><Relationship Id="rId7" Type="http://schemas.openxmlformats.org/officeDocument/2006/relationships/hyperlink" Target="mailto:Hector.romero@medtronic.com" TargetMode="External"/><Relationship Id="rId12" Type="http://schemas.openxmlformats.org/officeDocument/2006/relationships/hyperlink" Target="mailto:gemma.chen2@medtronic.com" TargetMode="External"/><Relationship Id="rId17" Type="http://schemas.openxmlformats.org/officeDocument/2006/relationships/hyperlink" Target="mailto:george.c.deden@medtronic.com" TargetMode="External"/><Relationship Id="rId2" Type="http://schemas.openxmlformats.org/officeDocument/2006/relationships/notesSlide" Target="../notesSlides/notesSlide4.xml"/><Relationship Id="rId16" Type="http://schemas.openxmlformats.org/officeDocument/2006/relationships/hyperlink" Target="mailto:eulalia.mesanza.costa@medtronic.com" TargetMode="External"/><Relationship Id="rId1" Type="http://schemas.openxmlformats.org/officeDocument/2006/relationships/slideLayout" Target="../slideLayouts/slideLayout39.xml"/><Relationship Id="rId6" Type="http://schemas.openxmlformats.org/officeDocument/2006/relationships/hyperlink" Target="mailto:walid.fahim@medtronic.com" TargetMode="External"/><Relationship Id="rId11" Type="http://schemas.openxmlformats.org/officeDocument/2006/relationships/hyperlink" Target="mailto:Jing.zhao2@medtronic.com" TargetMode="External"/><Relationship Id="rId5" Type="http://schemas.openxmlformats.org/officeDocument/2006/relationships/hyperlink" Target="mailto:m.guadalupe.abigail.martinez@medtronic.com" TargetMode="External"/><Relationship Id="rId15" Type="http://schemas.openxmlformats.org/officeDocument/2006/relationships/hyperlink" Target="mailto:jose.m.ayala@medtronic.com" TargetMode="External"/><Relationship Id="rId10" Type="http://schemas.openxmlformats.org/officeDocument/2006/relationships/hyperlink" Target="mailto:Yann.shuang.lee@medtronic.com" TargetMode="External"/><Relationship Id="rId4" Type="http://schemas.openxmlformats.org/officeDocument/2006/relationships/hyperlink" Target="mailto:judith.verkooijen@medtronic.com" TargetMode="External"/><Relationship Id="rId9" Type="http://schemas.openxmlformats.org/officeDocument/2006/relationships/hyperlink" Target="mailto:nobuaki.tanaka@medtronic.com" TargetMode="External"/><Relationship Id="rId14" Type="http://schemas.openxmlformats.org/officeDocument/2006/relationships/hyperlink" Target="mailto:Vera.Wu@medtronic.com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dtronic.com/us-en/about/corporate-governance/distributor-compliance.html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hyperlink" Target="https://www.medtronic.com/us-en/about/corporate-governance/distributor-compliance.html" TargetMode="External"/><Relationship Id="rId1" Type="http://schemas.openxmlformats.org/officeDocument/2006/relationships/slideLayout" Target="../slideLayouts/slideLayout2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dtronic.com/us-en/about/corporate-governance/distributor-compliance.html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CA393B81-5828-4AE0-A1EE-88B14BBE9E23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36677" y="1"/>
            <a:ext cx="5155323" cy="6857999"/>
          </a:xfrm>
        </p:spPr>
      </p:pic>
      <p:sp>
        <p:nvSpPr>
          <p:cNvPr id="19" name="Title 20">
            <a:extLst>
              <a:ext uri="{FF2B5EF4-FFF2-40B4-BE49-F238E27FC236}">
                <a16:creationId xmlns:a16="http://schemas.microsoft.com/office/drawing/2014/main" id="{29A91A3E-1555-4546-BF67-C30A50777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831" y="1320019"/>
            <a:ext cx="6436610" cy="3347070"/>
          </a:xfrm>
        </p:spPr>
        <p:txBody>
          <a:bodyPr/>
          <a:lstStyle/>
          <a:p>
            <a:r>
              <a:rPr lang="pl" dirty="0"/>
              <a:t>Prezentacja Compliance </a:t>
            </a:r>
            <a:br>
              <a:rPr lang="pl" dirty="0"/>
            </a:br>
            <a:r>
              <a:rPr lang="pl" dirty="0"/>
              <a:t>dotycząca Dystrybutorów</a:t>
            </a:r>
          </a:p>
        </p:txBody>
      </p:sp>
      <p:sp>
        <p:nvSpPr>
          <p:cNvPr id="20" name="Text Placeholder 22">
            <a:extLst>
              <a:ext uri="{FF2B5EF4-FFF2-40B4-BE49-F238E27FC236}">
                <a16:creationId xmlns:a16="http://schemas.microsoft.com/office/drawing/2014/main" id="{7D2AB061-5F03-4095-AF07-292CEE3A2A6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98592" y="4143488"/>
            <a:ext cx="5962458" cy="799193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EAAA89AF-342C-40D4-88D8-5CCC744AE6E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3990" y="5930504"/>
            <a:ext cx="5382948" cy="205184"/>
          </a:xfrm>
        </p:spPr>
        <p:txBody>
          <a:bodyPr/>
          <a:lstStyle/>
          <a:p>
            <a:r>
              <a:rPr lang="pl" dirty="0"/>
              <a:t>Nazwa DRO</a:t>
            </a:r>
          </a:p>
        </p:txBody>
      </p:sp>
    </p:spTree>
    <p:extLst>
      <p:ext uri="{BB962C8B-B14F-4D97-AF65-F5344CB8AC3E}">
        <p14:creationId xmlns:p14="http://schemas.microsoft.com/office/powerpoint/2010/main" val="28322115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braz zawierający tekst, materiały biurowe, pismo odręczne, papeterię&#10;&#10;Opis generowany automatycznie">
            <a:extLst>
              <a:ext uri="{FF2B5EF4-FFF2-40B4-BE49-F238E27FC236}">
                <a16:creationId xmlns:a16="http://schemas.microsoft.com/office/drawing/2014/main" id="{C3345F9C-067B-38B5-09AA-9D1BEEF0343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223830" y="5138831"/>
            <a:ext cx="1645014" cy="10972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32D9F5-62BB-4FE0-850C-9FAA423E5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661" y="364687"/>
            <a:ext cx="11002363" cy="332143"/>
          </a:xfrm>
        </p:spPr>
        <p:txBody>
          <a:bodyPr/>
          <a:lstStyle/>
          <a:p>
            <a:r>
              <a:rPr lang="pl" dirty="0"/>
              <a:t>Księgi i zapisy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6F8E2FF-E8E1-456F-9E6E-9CE25567C29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3990" y="889000"/>
            <a:ext cx="3509698" cy="461665"/>
          </a:xfrm>
        </p:spPr>
        <p:txBody>
          <a:bodyPr/>
          <a:lstStyle/>
          <a:p>
            <a:r>
              <a:rPr lang="pl" dirty="0"/>
              <a:t>Kluczowe elementy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6ACE220B-440B-4408-91EE-2FAE076D2D28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593992" y="1879852"/>
            <a:ext cx="3507052" cy="4136558"/>
          </a:xfrm>
        </p:spPr>
        <p:txBody>
          <a:bodyPr>
            <a:normAutofit/>
          </a:bodyPr>
          <a:lstStyle/>
          <a:p>
            <a:pPr marL="285739" indent="-285739" defTabSz="76197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l" altLang="en-US" sz="1400" dirty="0">
                <a:ea typeface="Calibri" panose="020F0502020204030204" pitchFamily="34" charset="0"/>
                <a:cs typeface="Arial" panose="020B0604020202020204" pitchFamily="34" charset="0"/>
              </a:rPr>
              <a:t>Prowadzenie ewidencji zakupów, sprzedaży, wydatków marketingowych i programów szkoleniowych przez okres określony w umowie i zgodnie z lokalnym prawem</a:t>
            </a:r>
          </a:p>
          <a:p>
            <a:pPr marL="285739" indent="-285739" defTabSz="76197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l" altLang="en-US" sz="1400" dirty="0">
                <a:ea typeface="Calibri" panose="020F0502020204030204" pitchFamily="34" charset="0"/>
                <a:cs typeface="Arial" panose="020B0604020202020204" pitchFamily="34" charset="0"/>
              </a:rPr>
              <a:t>Zapewnienie Medtronic (lub jej wyznaczonemu przedstawicielowi) pełnego i nieograniczonego dostępu </a:t>
            </a:r>
          </a:p>
          <a:p>
            <a:pPr marL="285739" indent="-285739" defTabSz="76197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l" altLang="en-US" sz="1400" dirty="0">
                <a:ea typeface="Calibri" panose="020F0502020204030204" pitchFamily="34" charset="0"/>
                <a:cs typeface="Arial" panose="020B0604020202020204" pitchFamily="34" charset="0"/>
              </a:rPr>
              <a:t>Przesyłanie na żądanie raportu o zapasach i sprzedaży na rynku według jednostek produktów</a:t>
            </a:r>
          </a:p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696C296-A1D2-4C9E-86B8-1AC00D6B348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340491" y="889000"/>
            <a:ext cx="3512344" cy="461665"/>
          </a:xfrm>
        </p:spPr>
        <p:txBody>
          <a:bodyPr/>
          <a:lstStyle/>
          <a:p>
            <a:r>
              <a:rPr lang="pl" dirty="0"/>
              <a:t>Kwestie do rozważenia 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2012BE64-1132-4178-AB5D-718905423251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345783" y="1966382"/>
            <a:ext cx="3507052" cy="4136558"/>
          </a:xfrm>
        </p:spPr>
        <p:txBody>
          <a:bodyPr>
            <a:normAutofit fontScale="25000" lnSpcReduction="20000"/>
          </a:bodyPr>
          <a:lstStyle/>
          <a:p>
            <a:pPr marL="285739" indent="-285739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" sz="5600" dirty="0">
                <a:cs typeface="Arial" panose="020B0604020202020204" pitchFamily="34" charset="0"/>
              </a:rPr>
              <a:t>Czy Twój dystrybutor posiada wykwalifikowaną kadrę księgową do prowadzenia dokumentacji finansowej?</a:t>
            </a:r>
          </a:p>
          <a:p>
            <a:pPr marL="285739" indent="-285739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" sz="5600" dirty="0">
                <a:cs typeface="Arial" panose="020B0604020202020204" pitchFamily="34" charset="0"/>
              </a:rPr>
              <a:t>Czy dystrybutor jest świadomy wymogu zapewnienia pełnego dostępu do dokumentacji związanej z Medtronic na żądanie?</a:t>
            </a:r>
          </a:p>
          <a:p>
            <a:pPr marL="285739" indent="-285739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" sz="5600" dirty="0">
                <a:cs typeface="Arial" panose="020B0604020202020204" pitchFamily="34" charset="0"/>
              </a:rPr>
              <a:t>Czy Twój dystrybutor został poproszony o przedłożenie raportu o zapasach i sprzedaży na rynku w podziale na sztuki produktów, a jeśli tak, to czy przekazał te informacje na czas?</a:t>
            </a:r>
          </a:p>
          <a:p>
            <a:pPr marL="285739" indent="-285739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" sz="5600" dirty="0">
                <a:cs typeface="Arial" panose="020B0604020202020204" pitchFamily="34" charset="0"/>
              </a:rPr>
              <a:t>Czy dystrybutor ma sposób na segregację rekordów dla transakcji Medtronic?</a:t>
            </a:r>
          </a:p>
          <a:p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594D2FF5-8B1D-47FB-BF21-40A153F4190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089637" y="889000"/>
            <a:ext cx="3506387" cy="461665"/>
          </a:xfrm>
        </p:spPr>
        <p:txBody>
          <a:bodyPr/>
          <a:lstStyle/>
          <a:p>
            <a:r>
              <a:rPr lang="pl" dirty="0"/>
              <a:t>Materiały referencyjne</a:t>
            </a:r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BC120ED7-2D48-4C64-AF23-6021F468EB07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8097574" y="1935041"/>
            <a:ext cx="3507052" cy="4136558"/>
          </a:xfrm>
        </p:spPr>
        <p:txBody>
          <a:bodyPr>
            <a:normAutofit/>
          </a:bodyPr>
          <a:lstStyle/>
          <a:p>
            <a:pPr marL="238115" indent="-23811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" sz="1400" dirty="0">
                <a:cs typeface="Effra"/>
              </a:rPr>
              <a:t>Formularz zwrotu kosztów</a:t>
            </a:r>
          </a:p>
          <a:p>
            <a:pPr marL="238115" indent="-23811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" sz="1400" dirty="0">
                <a:cs typeface="Effra"/>
              </a:rPr>
              <a:t>Formularz prośby o próbki</a:t>
            </a:r>
          </a:p>
          <a:p>
            <a:pPr marL="238115" indent="-23811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" sz="1400" dirty="0">
                <a:cs typeface="Effra"/>
              </a:rPr>
              <a:t>Umowa sponsoringu</a:t>
            </a:r>
          </a:p>
          <a:p>
            <a:pPr marL="238115" indent="-23811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" sz="1400" dirty="0">
                <a:cs typeface="Effra"/>
              </a:rPr>
              <a:t>List powiadamiający o umowie konsultingowej do pracodawcy HCP</a:t>
            </a:r>
          </a:p>
          <a:p>
            <a:pPr marL="238115" indent="-23811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" sz="1400" dirty="0">
                <a:cs typeface="Effra"/>
              </a:rPr>
              <a:t>Co robić, a czego nie</a:t>
            </a:r>
          </a:p>
          <a:p>
            <a:pPr>
              <a:lnSpc>
                <a:spcPct val="150000"/>
              </a:lnSpc>
            </a:pPr>
            <a:r>
              <a:rPr lang="pl" sz="1400" dirty="0">
                <a:cs typeface="Arial" panose="020B0604020202020204" pitchFamily="34" charset="0"/>
              </a:rPr>
              <a:t>     Uzyskaj do nich dostęp </a:t>
            </a:r>
            <a:r>
              <a:rPr lang="pl" sz="1400" dirty="0">
                <a:cs typeface="Arial" panose="020B0604020202020204" pitchFamily="34" charset="0"/>
                <a:hlinkClick r:id="rId4"/>
              </a:rPr>
              <a:t>tutaj</a:t>
            </a:r>
            <a:r>
              <a:rPr lang="pl" sz="1400" dirty="0">
                <a:cs typeface="Arial" panose="020B0604020202020204" pitchFamily="34" charset="0"/>
              </a:rPr>
              <a:t>.</a:t>
            </a:r>
            <a:endParaRPr lang="en-US" sz="1400" dirty="0"/>
          </a:p>
          <a:p>
            <a:pPr>
              <a:lnSpc>
                <a:spcPct val="150000"/>
              </a:lnSpc>
            </a:pPr>
            <a:endParaRPr lang="en-US" sz="1600" dirty="0">
              <a:cs typeface="Effra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87C697-D81E-4D11-AB14-323C4BE46CD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63083" y="6007511"/>
            <a:ext cx="8770938" cy="128177"/>
          </a:xfrm>
        </p:spPr>
        <p:txBody>
          <a:bodyPr/>
          <a:lstStyle/>
          <a:p>
            <a:pPr defTabSz="380985"/>
            <a:r>
              <a:rPr lang="pl" dirty="0">
                <a:solidFill>
                  <a:srgbClr val="FFFFFF"/>
                </a:solidFill>
                <a:latin typeface="Avenir Next World"/>
              </a:rPr>
              <a:t>Prezentacja dotycząca zgodności dystrybutorów - czerwiec 2023 r. - Publiczna</a:t>
            </a:r>
          </a:p>
        </p:txBody>
      </p:sp>
    </p:spTree>
    <p:extLst>
      <p:ext uri="{BB962C8B-B14F-4D97-AF65-F5344CB8AC3E}">
        <p14:creationId xmlns:p14="http://schemas.microsoft.com/office/powerpoint/2010/main" val="7271926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3E8AE42-6400-7432-CD10-F7CF739254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910" y="758447"/>
            <a:ext cx="9265920" cy="52120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32D9F5-62BB-4FE0-850C-9FAA423E5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661" y="364687"/>
            <a:ext cx="11002363" cy="332143"/>
          </a:xfrm>
        </p:spPr>
        <p:txBody>
          <a:bodyPr/>
          <a:lstStyle/>
          <a:p>
            <a:r>
              <a:rPr lang="pl" dirty="0"/>
              <a:t>Zagadnienia dotyczące jakości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6F8E2FF-E8E1-456F-9E6E-9CE25567C29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3990" y="946150"/>
            <a:ext cx="3509698" cy="461665"/>
          </a:xfrm>
        </p:spPr>
        <p:txBody>
          <a:bodyPr/>
          <a:lstStyle/>
          <a:p>
            <a:r>
              <a:rPr lang="pl" dirty="0"/>
              <a:t>Kluczowe elementy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6ACE220B-440B-4408-91EE-2FAE076D2D28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593990" y="1920168"/>
            <a:ext cx="3054085" cy="4136558"/>
          </a:xfrm>
        </p:spPr>
        <p:txBody>
          <a:bodyPr>
            <a:normAutofit fontScale="92500" lnSpcReduction="20000"/>
          </a:bodyPr>
          <a:lstStyle/>
          <a:p>
            <a:pPr marL="285739" indent="-285739" defTabSz="76197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l" altLang="en-US" sz="1500" dirty="0">
                <a:ea typeface="Calibri" panose="020F0502020204030204" pitchFamily="34" charset="0"/>
                <a:cs typeface="Arial" panose="020B0604020202020204" pitchFamily="34" charset="0"/>
              </a:rPr>
              <a:t>Powiadamianie  Medtronic o wszelkich reklamacjach produktów nie później niż 48 godzin za pomocą narzędzia do zgłaszania mPXR</a:t>
            </a:r>
          </a:p>
          <a:p>
            <a:pPr marL="285739" indent="-285739" defTabSz="76197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en-US" sz="15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39" indent="-285739" defTabSz="76197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l" altLang="en-US" sz="1500" dirty="0">
                <a:ea typeface="Calibri" panose="020F0502020204030204" pitchFamily="34" charset="0"/>
                <a:cs typeface="Arial" panose="020B0604020202020204" pitchFamily="34" charset="0"/>
              </a:rPr>
              <a:t>Wykonanie wszelkich działań wymaganych przez Medtronic w celu wdrożenia działania naprawczego w terenie</a:t>
            </a:r>
          </a:p>
          <a:p>
            <a:pPr marL="285739" indent="-285739" defTabSz="76197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en-US" sz="15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39" indent="-285739" defTabSz="76197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l" altLang="en-US" sz="1500" dirty="0">
                <a:ea typeface="Calibri" panose="020F0502020204030204" pitchFamily="34" charset="0"/>
                <a:cs typeface="Arial" panose="020B0604020202020204" pitchFamily="34" charset="0"/>
              </a:rPr>
              <a:t>Zapewnienie identyfikowalności produktu</a:t>
            </a:r>
          </a:p>
          <a:p>
            <a:pPr marL="285739" indent="-285739" defTabSz="76197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en-US" sz="15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39" indent="-285739" defTabSz="76197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l" altLang="en-US" sz="1500" dirty="0">
                <a:ea typeface="Calibri" panose="020F0502020204030204" pitchFamily="34" charset="0"/>
                <a:cs typeface="Arial" panose="020B0604020202020204" pitchFamily="34" charset="0"/>
              </a:rPr>
              <a:t>Nie zmieniaj opakowania ani nie etykietuj ponownie produktu i przechowuj go w określonym stanie</a:t>
            </a:r>
          </a:p>
          <a:p>
            <a:pPr marL="285739" indent="-285739" defTabSz="76197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en-US" sz="15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39" indent="-285739" defTabSz="76197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l" altLang="en-US" sz="1500" dirty="0">
                <a:ea typeface="Calibri" panose="020F0502020204030204" pitchFamily="34" charset="0"/>
                <a:cs typeface="Arial" panose="020B0604020202020204" pitchFamily="34" charset="0"/>
              </a:rPr>
              <a:t>Nie promuj używania innego niż wskazują etykieta lub instrukcje producenta</a:t>
            </a:r>
          </a:p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696C296-A1D2-4C9E-86B8-1AC00D6B348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96965" y="877642"/>
            <a:ext cx="3512344" cy="461665"/>
          </a:xfrm>
        </p:spPr>
        <p:txBody>
          <a:bodyPr/>
          <a:lstStyle/>
          <a:p>
            <a:r>
              <a:rPr lang="pl" dirty="0"/>
              <a:t>Kwestie do rozważenia 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2012BE64-1132-4178-AB5D-718905423251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008569" y="1920168"/>
            <a:ext cx="4089137" cy="4136558"/>
          </a:xfrm>
        </p:spPr>
        <p:txBody>
          <a:bodyPr>
            <a:normAutofit fontScale="25000" lnSpcReduction="20000"/>
          </a:bodyPr>
          <a:lstStyle/>
          <a:p>
            <a:pPr marL="285739" indent="-285739">
              <a:lnSpc>
                <a:spcPts val="2333"/>
              </a:lnSpc>
              <a:buFont typeface="Arial" panose="020B0604020202020204" pitchFamily="34" charset="0"/>
              <a:buChar char="•"/>
            </a:pPr>
            <a:r>
              <a:rPr lang="pl" sz="4800" dirty="0">
                <a:cs typeface="Arial" panose="020B0604020202020204" pitchFamily="34" charset="0"/>
              </a:rPr>
              <a:t>Czy Twój dystrybutor jest zaznajomiony z narzędziami do zgłaszania reklamacji?</a:t>
            </a:r>
          </a:p>
          <a:p>
            <a:pPr marL="285739" indent="-285739">
              <a:lnSpc>
                <a:spcPts val="2333"/>
              </a:lnSpc>
              <a:buFont typeface="Arial" panose="020B0604020202020204" pitchFamily="34" charset="0"/>
              <a:buChar char="•"/>
            </a:pPr>
            <a:r>
              <a:rPr lang="pl" sz="4800" dirty="0">
                <a:cs typeface="Arial" panose="020B0604020202020204" pitchFamily="34" charset="0"/>
              </a:rPr>
              <a:t>Czy Twój dystrybutor przeszkolił swoich pracowników w zakresie wymagań jakościowych/regulacyjnych?</a:t>
            </a:r>
          </a:p>
          <a:p>
            <a:pPr marL="285739" indent="-285739">
              <a:lnSpc>
                <a:spcPts val="2333"/>
              </a:lnSpc>
              <a:buFont typeface="Arial" panose="020B0604020202020204" pitchFamily="34" charset="0"/>
              <a:buChar char="•"/>
            </a:pPr>
            <a:r>
              <a:rPr lang="pl" sz="4800" dirty="0">
                <a:cs typeface="Arial" panose="020B0604020202020204" pitchFamily="34" charset="0"/>
              </a:rPr>
              <a:t>Czy Twój dystrybutor promuje stosowanie inne niż wskazane na etykiecie lub instrukcji producenta?</a:t>
            </a:r>
          </a:p>
          <a:p>
            <a:pPr marL="285739" indent="-285739">
              <a:lnSpc>
                <a:spcPts val="2333"/>
              </a:lnSpc>
              <a:buFont typeface="Arial" panose="020B0604020202020204" pitchFamily="34" charset="0"/>
              <a:buChar char="•"/>
            </a:pPr>
            <a:r>
              <a:rPr lang="pl" sz="4800" dirty="0">
                <a:cs typeface="Arial" panose="020B0604020202020204" pitchFamily="34" charset="0"/>
              </a:rPr>
              <a:t>Czy magazyny Twojego dystrybutora spełniają nasze wymagania?</a:t>
            </a:r>
          </a:p>
          <a:p>
            <a:pPr marL="285739" indent="-285739">
              <a:lnSpc>
                <a:spcPts val="2333"/>
              </a:lnSpc>
              <a:buFont typeface="Arial" panose="020B0604020202020204" pitchFamily="34" charset="0"/>
              <a:buChar char="•"/>
            </a:pPr>
            <a:r>
              <a:rPr lang="pl" sz="4800" dirty="0">
                <a:cs typeface="Arial" panose="020B0604020202020204" pitchFamily="34" charset="0"/>
              </a:rPr>
              <a:t>Czy Twój dystrybutor korzysta z systemu do śledzenia produktów?</a:t>
            </a:r>
          </a:p>
          <a:p>
            <a:pPr marL="285739" indent="-285739">
              <a:lnSpc>
                <a:spcPts val="2333"/>
              </a:lnSpc>
              <a:buFont typeface="Arial" panose="020B0604020202020204" pitchFamily="34" charset="0"/>
              <a:buChar char="•"/>
            </a:pPr>
            <a:r>
              <a:rPr lang="pl" sz="4800" dirty="0">
                <a:cs typeface="Arial" panose="020B0604020202020204" pitchFamily="34" charset="0"/>
              </a:rPr>
              <a:t>Czy dystrybutor wykonał jakiekolwiek działania wymagane przez Medtronic w celu wdrożenia działania naprawczego w terenie?</a:t>
            </a:r>
          </a:p>
          <a:p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594D2FF5-8B1D-47FB-BF21-40A153F4190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458200" y="946150"/>
            <a:ext cx="3506387" cy="461665"/>
          </a:xfrm>
        </p:spPr>
        <p:txBody>
          <a:bodyPr/>
          <a:lstStyle/>
          <a:p>
            <a:r>
              <a:rPr lang="pl" dirty="0"/>
              <a:t>Materiały referencyjne</a:t>
            </a:r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BC120ED7-2D48-4C64-AF23-6021F468EB07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8458200" y="1898352"/>
            <a:ext cx="3138488" cy="4136558"/>
          </a:xfrm>
        </p:spPr>
        <p:txBody>
          <a:bodyPr>
            <a:normAutofit/>
          </a:bodyPr>
          <a:lstStyle/>
          <a:p>
            <a:pPr marL="238115" indent="-238115">
              <a:lnSpc>
                <a:spcPts val="1583"/>
              </a:lnSpc>
              <a:buFont typeface="Arial" panose="020B0604020202020204" pitchFamily="34" charset="0"/>
              <a:buChar char="•"/>
            </a:pPr>
            <a:r>
              <a:rPr lang="pl" sz="1600" dirty="0">
                <a:latin typeface="Effra"/>
                <a:cs typeface="Effra"/>
                <a:hlinkClick r:id="rId3"/>
              </a:rPr>
              <a:t>Wytyczne dotyczące jakości</a:t>
            </a:r>
            <a:endParaRPr lang="en-US" sz="1600" dirty="0">
              <a:latin typeface="Effra"/>
              <a:cs typeface="Effra"/>
            </a:endParaRPr>
          </a:p>
          <a:p>
            <a:pPr marL="238115" indent="-238115">
              <a:lnSpc>
                <a:spcPts val="1583"/>
              </a:lnSpc>
              <a:buFont typeface="Arial" panose="020B0604020202020204" pitchFamily="34" charset="0"/>
              <a:buChar char="•"/>
            </a:pPr>
            <a:r>
              <a:rPr lang="pl" sz="1600" dirty="0">
                <a:latin typeface="Effra"/>
                <a:cs typeface="Effra"/>
                <a:hlinkClick r:id="rId4"/>
              </a:rPr>
              <a:t>Narzędzie do zgłaszania reklamacji produktów</a:t>
            </a:r>
            <a:endParaRPr lang="en-US" sz="1600" dirty="0">
              <a:cs typeface="Effra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87C697-D81E-4D11-AB14-323C4BE46CD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05908" y="6350411"/>
            <a:ext cx="8770938" cy="128177"/>
          </a:xfrm>
        </p:spPr>
        <p:txBody>
          <a:bodyPr/>
          <a:lstStyle/>
          <a:p>
            <a:pPr defTabSz="380985"/>
            <a:r>
              <a:rPr lang="pl" dirty="0">
                <a:solidFill>
                  <a:srgbClr val="FFFFFF"/>
                </a:solidFill>
                <a:latin typeface="Avenir Next World"/>
              </a:rPr>
              <a:t>Prezentacja dotycząca zgodności dystrybutorów - czerwiec 2023 r. - Publiczna</a:t>
            </a:r>
          </a:p>
        </p:txBody>
      </p:sp>
    </p:spTree>
    <p:extLst>
      <p:ext uri="{BB962C8B-B14F-4D97-AF65-F5344CB8AC3E}">
        <p14:creationId xmlns:p14="http://schemas.microsoft.com/office/powerpoint/2010/main" val="3455954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263361C-C8DC-B3B9-64CF-23C9CEC5EA5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074" y="808995"/>
            <a:ext cx="9144000" cy="514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32D9F5-62BB-4FE0-850C-9FAA423E5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661" y="364687"/>
            <a:ext cx="11002363" cy="332143"/>
          </a:xfrm>
        </p:spPr>
        <p:txBody>
          <a:bodyPr/>
          <a:lstStyle/>
          <a:p>
            <a:r>
              <a:rPr lang="pl" dirty="0"/>
              <a:t>Konflikty interesów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6F8E2FF-E8E1-456F-9E6E-9CE25567C29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3990" y="1108075"/>
            <a:ext cx="3509698" cy="461665"/>
          </a:xfrm>
        </p:spPr>
        <p:txBody>
          <a:bodyPr/>
          <a:lstStyle/>
          <a:p>
            <a:r>
              <a:rPr lang="pl" dirty="0"/>
              <a:t>Kluczowe elementy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6ACE220B-440B-4408-91EE-2FAE076D2D28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587374" y="2017201"/>
            <a:ext cx="3507052" cy="4136558"/>
          </a:xfrm>
        </p:spPr>
        <p:txBody>
          <a:bodyPr>
            <a:normAutofit fontScale="92500" lnSpcReduction="20000"/>
          </a:bodyPr>
          <a:lstStyle/>
          <a:p>
            <a:pPr marL="285739" indent="-285739" defTabSz="76197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l" altLang="en-US" sz="1400" dirty="0">
                <a:ea typeface="Calibri" panose="020F0502020204030204" pitchFamily="34" charset="0"/>
                <a:cs typeface="Arial" panose="020B0604020202020204" pitchFamily="34" charset="0"/>
              </a:rPr>
              <a:t>Ujawnianie osobistych relacji z klientami, urzędnikami państwowymi lub pracownikami Medtronic</a:t>
            </a:r>
          </a:p>
          <a:p>
            <a:pPr marL="285739" indent="-285739" defTabSz="76197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l" altLang="en-US" sz="1400" dirty="0">
                <a:ea typeface="Calibri" panose="020F0502020204030204" pitchFamily="34" charset="0"/>
                <a:cs typeface="Arial" panose="020B0604020202020204" pitchFamily="34" charset="0"/>
              </a:rPr>
              <a:t>Ujawnianie relacji biznesowych (innych niż niezbędne do spełnienia wymagań umownych z Medtronic) z klientami, urzędnikami państwowymi lub pracownikami Medtronic </a:t>
            </a:r>
          </a:p>
          <a:p>
            <a:pPr marL="285739" indent="-285739" defTabSz="76197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l" altLang="en-US" sz="1400" dirty="0">
                <a:ea typeface="Calibri" panose="020F0502020204030204" pitchFamily="34" charset="0"/>
                <a:cs typeface="Arial" panose="020B0604020202020204" pitchFamily="34" charset="0"/>
              </a:rPr>
              <a:t>Ujawnianie własności, innych udziałów inwestycyjnych lub wszelkich wynagrodzeń otrzymanych od klienta</a:t>
            </a:r>
          </a:p>
          <a:p>
            <a:pPr marL="285739" indent="-285739" defTabSz="76197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l" altLang="en-US" sz="1400" dirty="0">
                <a:ea typeface="Calibri" panose="020F0502020204030204" pitchFamily="34" charset="0"/>
                <a:cs typeface="Arial" panose="020B0604020202020204" pitchFamily="34" charset="0"/>
              </a:rPr>
              <a:t>Ujawnianie wszelkich innych informacji dotyczących sytuacji, które mogą stanowić rzeczywisty lub domniemany konflikt interesów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696C296-A1D2-4C9E-86B8-1AC00D6B348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340491" y="1108075"/>
            <a:ext cx="3512344" cy="461665"/>
          </a:xfrm>
        </p:spPr>
        <p:txBody>
          <a:bodyPr/>
          <a:lstStyle/>
          <a:p>
            <a:r>
              <a:rPr lang="pl" dirty="0"/>
              <a:t>Kwestie do rozważenia 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2012BE64-1132-4178-AB5D-718905423251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345783" y="1994670"/>
            <a:ext cx="3507052" cy="4553359"/>
          </a:xfrm>
        </p:spPr>
        <p:txBody>
          <a:bodyPr>
            <a:normAutofit/>
          </a:bodyPr>
          <a:lstStyle/>
          <a:p>
            <a:pPr marL="285739" indent="-285739">
              <a:lnSpc>
                <a:spcPts val="2333"/>
              </a:lnSpc>
              <a:buFont typeface="Arial" panose="020B0604020202020204" pitchFamily="34" charset="0"/>
              <a:buChar char="•"/>
            </a:pPr>
            <a:r>
              <a:rPr lang="pl" sz="1400" dirty="0">
                <a:cs typeface="Arial" panose="020B0604020202020204" pitchFamily="34" charset="0"/>
              </a:rPr>
              <a:t>Czy Twój dystrybutor wie, czym jest konflikt interesów? </a:t>
            </a:r>
          </a:p>
          <a:p>
            <a:pPr marL="285739" indent="-285739">
              <a:lnSpc>
                <a:spcPts val="2333"/>
              </a:lnSpc>
              <a:buFont typeface="Arial" panose="020B0604020202020204" pitchFamily="34" charset="0"/>
              <a:buChar char="•"/>
            </a:pPr>
            <a:r>
              <a:rPr lang="pl" sz="1400" dirty="0">
                <a:cs typeface="Arial" panose="020B0604020202020204" pitchFamily="34" charset="0"/>
              </a:rPr>
              <a:t>Czy dystrybutor wie o jakimkolwiek konflikcie interesów ze swoimi klientami lub Medtronic?</a:t>
            </a:r>
          </a:p>
          <a:p>
            <a:pPr marL="285739" indent="-285739">
              <a:lnSpc>
                <a:spcPts val="2333"/>
              </a:lnSpc>
              <a:buFont typeface="Arial" panose="020B0604020202020204" pitchFamily="34" charset="0"/>
              <a:buChar char="•"/>
            </a:pPr>
            <a:r>
              <a:rPr lang="pl" sz="1400" dirty="0">
                <a:cs typeface="Arial" panose="020B0604020202020204" pitchFamily="34" charset="0"/>
              </a:rPr>
              <a:t>Czy Twój dystrybutor szkoli swoich pracowników i poddystrybutorów w zakresie konfliktów interesów?</a:t>
            </a:r>
          </a:p>
          <a:p>
            <a:pPr marL="285739" indent="-285739">
              <a:lnSpc>
                <a:spcPts val="2333"/>
              </a:lnSpc>
              <a:buFont typeface="Arial" panose="020B0604020202020204" pitchFamily="34" charset="0"/>
              <a:buChar char="•"/>
            </a:pPr>
            <a:r>
              <a:rPr lang="pl" sz="1400" dirty="0">
                <a:cs typeface="Arial" panose="020B0604020202020204" pitchFamily="34" charset="0"/>
              </a:rPr>
              <a:t>Czy dystrybutor poinformował  Medtronic o faktycznym lub potencjalnym konflikcie interesów?</a:t>
            </a:r>
          </a:p>
          <a:p>
            <a:pPr marL="285739" indent="-285739">
              <a:lnSpc>
                <a:spcPts val="2333"/>
              </a:lnSpc>
              <a:buFont typeface="Arial" panose="020B0604020202020204" pitchFamily="34" charset="0"/>
              <a:buChar char="•"/>
            </a:pPr>
            <a:r>
              <a:rPr lang="pl" sz="1400" dirty="0">
                <a:cs typeface="Arial" panose="020B0604020202020204" pitchFamily="34" charset="0"/>
              </a:rPr>
              <a:t>Czy dystrybutor wie o infolinii "Voice Your Concern Line" Medtronic?</a:t>
            </a:r>
          </a:p>
          <a:p>
            <a:endParaRPr lang="en-US" sz="600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594D2FF5-8B1D-47FB-BF21-40A153F4190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089637" y="1108075"/>
            <a:ext cx="3506387" cy="461665"/>
          </a:xfrm>
        </p:spPr>
        <p:txBody>
          <a:bodyPr/>
          <a:lstStyle/>
          <a:p>
            <a:r>
              <a:rPr lang="pl" dirty="0"/>
              <a:t>Materiały referencyjne</a:t>
            </a:r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BC120ED7-2D48-4C64-AF23-6021F468EB07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8097574" y="2108256"/>
            <a:ext cx="3507052" cy="4136558"/>
          </a:xfrm>
        </p:spPr>
        <p:txBody>
          <a:bodyPr>
            <a:normAutofit/>
          </a:bodyPr>
          <a:lstStyle/>
          <a:p>
            <a:pPr marL="238115" indent="-238115">
              <a:lnSpc>
                <a:spcPts val="1583"/>
              </a:lnSpc>
              <a:buFont typeface="Arial" panose="020B0604020202020204" pitchFamily="34" charset="0"/>
              <a:buChar char="•"/>
            </a:pPr>
            <a:r>
              <a:rPr lang="pl" sz="1600" dirty="0">
                <a:cs typeface="Effra"/>
              </a:rPr>
              <a:t>Co robić, a czego nie</a:t>
            </a:r>
          </a:p>
          <a:p>
            <a:pPr marL="238115" indent="-238115">
              <a:lnSpc>
                <a:spcPts val="1583"/>
              </a:lnSpc>
              <a:buFont typeface="Arial" panose="020B0604020202020204" pitchFamily="34" charset="0"/>
              <a:buChar char="•"/>
            </a:pPr>
            <a:r>
              <a:rPr lang="pl" sz="1600" dirty="0">
                <a:cs typeface="Effra"/>
              </a:rPr>
              <a:t>Oświadczenie o konflikcie interesów</a:t>
            </a:r>
          </a:p>
          <a:p>
            <a:pPr marL="238115" indent="-238115">
              <a:lnSpc>
                <a:spcPts val="1583"/>
              </a:lnSpc>
              <a:buFont typeface="Arial" panose="020B0604020202020204" pitchFamily="34" charset="0"/>
              <a:buChar char="•"/>
            </a:pPr>
            <a:r>
              <a:rPr lang="pl" sz="1600" dirty="0">
                <a:cs typeface="Effra"/>
              </a:rPr>
              <a:t>Formularz uczestnictwa w szkoleniu dla pracowników dystrybutora</a:t>
            </a:r>
          </a:p>
          <a:p>
            <a:pPr marL="238115" indent="-238115">
              <a:lnSpc>
                <a:spcPts val="1583"/>
              </a:lnSpc>
              <a:buFont typeface="Arial" panose="020B0604020202020204" pitchFamily="34" charset="0"/>
              <a:buChar char="•"/>
            </a:pPr>
            <a:r>
              <a:rPr lang="pl" sz="1600" u="sng" dirty="0">
                <a:cs typeface="Effra"/>
              </a:rPr>
              <a:t>www.voiceyourconcernline.com</a:t>
            </a:r>
          </a:p>
          <a:p>
            <a:pPr marL="238115" indent="-238115">
              <a:lnSpc>
                <a:spcPts val="1583"/>
              </a:lnSpc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2">
                  <a:lumMod val="50000"/>
                </a:schemeClr>
              </a:solidFill>
              <a:cs typeface="Effra"/>
            </a:endParaRPr>
          </a:p>
          <a:p>
            <a:pPr>
              <a:lnSpc>
                <a:spcPts val="1583"/>
              </a:lnSpc>
            </a:pPr>
            <a:r>
              <a:rPr lang="pl" sz="1600" dirty="0">
                <a:cs typeface="Arial" panose="020B0604020202020204" pitchFamily="34" charset="0"/>
              </a:rPr>
              <a:t>     Uzyskaj do nich dostęp </a:t>
            </a:r>
            <a:r>
              <a:rPr lang="pl" sz="1600" dirty="0">
                <a:cs typeface="Arial" panose="020B0604020202020204" pitchFamily="34" charset="0"/>
                <a:hlinkClick r:id="rId3"/>
              </a:rPr>
              <a:t>tutaj</a:t>
            </a:r>
            <a:r>
              <a:rPr lang="pl" sz="1600" dirty="0">
                <a:cs typeface="Arial" panose="020B0604020202020204" pitchFamily="34" charset="0"/>
              </a:rPr>
              <a:t>.</a:t>
            </a:r>
            <a:endParaRPr lang="en-US" sz="1600" dirty="0"/>
          </a:p>
          <a:p>
            <a:pPr>
              <a:lnSpc>
                <a:spcPts val="1583"/>
              </a:lnSpc>
            </a:pPr>
            <a:endParaRPr lang="en-US" sz="1600" dirty="0">
              <a:solidFill>
                <a:schemeClr val="bg2">
                  <a:lumMod val="50000"/>
                </a:schemeClr>
              </a:solidFill>
              <a:cs typeface="Effra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87C697-D81E-4D11-AB14-323C4BE46CD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05933" y="6426611"/>
            <a:ext cx="8770938" cy="128177"/>
          </a:xfrm>
        </p:spPr>
        <p:txBody>
          <a:bodyPr/>
          <a:lstStyle/>
          <a:p>
            <a:pPr defTabSz="380985"/>
            <a:r>
              <a:rPr lang="pl" dirty="0">
                <a:solidFill>
                  <a:srgbClr val="FFFFFF"/>
                </a:solidFill>
                <a:latin typeface="Avenir Next World"/>
              </a:rPr>
              <a:t>Prezentacja dotycząca zgodności dystrybutorów - czerwiec 2023 r. - Publiczna</a:t>
            </a:r>
          </a:p>
        </p:txBody>
      </p:sp>
    </p:spTree>
    <p:extLst>
      <p:ext uri="{BB962C8B-B14F-4D97-AF65-F5344CB8AC3E}">
        <p14:creationId xmlns:p14="http://schemas.microsoft.com/office/powerpoint/2010/main" val="29331661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350520"/>
            <a:ext cx="11430000" cy="610295"/>
          </a:xfrm>
        </p:spPr>
        <p:txBody>
          <a:bodyPr/>
          <a:lstStyle/>
          <a:p>
            <a:r>
              <a:rPr lang="pl"/>
              <a:t>Końcowe przemyślenia</a:t>
            </a:r>
            <a:br>
              <a:rPr lang="en-US"/>
            </a:br>
            <a:endParaRPr lang="en-US" b="0" dirty="0">
              <a:latin typeface="Effra Light" panose="020B0403020203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58258" y="6389678"/>
            <a:ext cx="8770938" cy="128240"/>
          </a:xfrm>
        </p:spPr>
        <p:txBody>
          <a:bodyPr/>
          <a:lstStyle/>
          <a:p>
            <a:r>
              <a:rPr lang="pl"/>
              <a:t>Prezentacja dotycząca zgodności dystrybutorów - czerwiec 2023 r. - Publiczna</a:t>
            </a:r>
            <a:endParaRPr lang="en-US" dirty="0"/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377C3ECA-7A40-47CB-8B31-6210FD16A8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2075" y="990948"/>
            <a:ext cx="4019887" cy="4663440"/>
          </a:xfrm>
          <a:prstGeom prst="rect">
            <a:avLst/>
          </a:prstGeom>
          <a:solidFill>
            <a:schemeClr val="bg1">
              <a:lumMod val="25000"/>
              <a:lumOff val="75000"/>
            </a:schemeClr>
          </a:solidFill>
          <a:ln>
            <a:noFill/>
          </a:ln>
        </p:spPr>
        <p:txBody>
          <a:bodyPr wrap="square" lIns="152400" tIns="76200" rIns="152400" bIns="76200">
            <a:spAutoFit/>
          </a:bodyPr>
          <a:lstStyle/>
          <a:p>
            <a:pPr algn="ctr" defTabSz="380751"/>
            <a:r>
              <a:rPr lang="pl" sz="1600" b="1" dirty="0">
                <a:solidFill>
                  <a:schemeClr val="bg1"/>
                </a:solidFill>
              </a:rPr>
              <a:t>NASZE WSPÓŁPRACA</a:t>
            </a:r>
          </a:p>
          <a:p>
            <a:pPr algn="ctr" defTabSz="380751"/>
            <a:r>
              <a:rPr lang="pl" sz="1600" b="1" dirty="0">
                <a:solidFill>
                  <a:schemeClr val="bg1"/>
                </a:solidFill>
              </a:rPr>
              <a:t>JEST DLA NAS WAŻNA</a:t>
            </a:r>
          </a:p>
          <a:p>
            <a:pPr algn="ctr" defTabSz="380751"/>
            <a:endParaRPr lang="en-US" sz="1600" dirty="0">
              <a:solidFill>
                <a:schemeClr val="bg1"/>
              </a:solidFill>
            </a:endParaRPr>
          </a:p>
          <a:p>
            <a:pPr defTabSz="380751"/>
            <a:r>
              <a:rPr lang="pl" sz="1600" dirty="0">
                <a:solidFill>
                  <a:schemeClr val="bg1"/>
                </a:solidFill>
              </a:rPr>
              <a:t>Jako światowy lider w dziedzinie technologii, usług i rozwiązań medycznych, Medtronic zobowiązuje się do utrzymania najwyższych standardów uczciwości we wszystkich praktykach biznesowych. </a:t>
            </a:r>
          </a:p>
          <a:p>
            <a:pPr defTabSz="380751"/>
            <a:endParaRPr lang="en-US" sz="1600" dirty="0">
              <a:solidFill>
                <a:schemeClr val="bg1"/>
              </a:solidFill>
            </a:endParaRPr>
          </a:p>
          <a:p>
            <a:pPr defTabSz="380751"/>
            <a:r>
              <a:rPr lang="pl" sz="1600" dirty="0">
                <a:solidFill>
                  <a:schemeClr val="bg1"/>
                </a:solidFill>
              </a:rPr>
              <a:t>Jako nasz partner, zaspokajając potrzeby naszych klientów w zakresie opieki zdrowotnej, jesteśmy przekonani, że podzielasz nasze cele w zakresie zgodności i uczciwości.</a:t>
            </a:r>
          </a:p>
          <a:p>
            <a:pPr defTabSz="380751"/>
            <a:endParaRPr lang="en-US" sz="1600" dirty="0">
              <a:solidFill>
                <a:schemeClr val="bg1"/>
              </a:solidFill>
            </a:endParaRPr>
          </a:p>
          <a:p>
            <a:pPr defTabSz="380751"/>
            <a:r>
              <a:rPr lang="pl" sz="1600" dirty="0">
                <a:solidFill>
                  <a:schemeClr val="bg1"/>
                </a:solidFill>
              </a:rPr>
              <a:t>Doceniamy Twoje wsparcie dla tego programu i dalszą współpracę.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5596271-BA07-4AD9-822F-0A7D253037EC}"/>
              </a:ext>
            </a:extLst>
          </p:cNvPr>
          <p:cNvSpPr/>
          <p:nvPr/>
        </p:nvSpPr>
        <p:spPr>
          <a:xfrm>
            <a:off x="381000" y="960815"/>
            <a:ext cx="4924425" cy="4847601"/>
          </a:xfrm>
          <a:prstGeom prst="rect">
            <a:avLst/>
          </a:prstGeom>
        </p:spPr>
        <p:txBody>
          <a:bodyPr wrap="square" lIns="63493" tIns="31746" rIns="63493" bIns="31746">
            <a:spAutoFit/>
          </a:bodyPr>
          <a:lstStyle/>
          <a:p>
            <a:r>
              <a:rPr lang="pl" sz="1500" b="1" dirty="0">
                <a:solidFill>
                  <a:schemeClr val="tx2"/>
                </a:solidFill>
              </a:rPr>
              <a:t>OSOBA KONTAKTOWA Z MEDTRONIC </a:t>
            </a:r>
          </a:p>
          <a:p>
            <a:r>
              <a:rPr lang="pl" sz="1500" b="1" dirty="0">
                <a:solidFill>
                  <a:schemeClr val="tx2"/>
                </a:solidFill>
              </a:rPr>
              <a:t>W SPRAWACH COMPLIANCE</a:t>
            </a:r>
          </a:p>
          <a:p>
            <a:endParaRPr lang="en-US" sz="1500" b="1" dirty="0"/>
          </a:p>
          <a:p>
            <a:r>
              <a:rPr lang="pl" sz="1500" dirty="0"/>
              <a:t>[Nazwa DRO]</a:t>
            </a:r>
          </a:p>
          <a:p>
            <a:r>
              <a:rPr lang="pl" sz="1500" dirty="0"/>
              <a:t>[Tytuł DRO]</a:t>
            </a:r>
          </a:p>
          <a:p>
            <a:r>
              <a:rPr lang="pl" sz="1500" dirty="0">
                <a:solidFill>
                  <a:srgbClr val="FFFFFF"/>
                </a:solidFill>
              </a:rPr>
              <a:t>[Adres e-mail DRO]</a:t>
            </a:r>
          </a:p>
          <a:p>
            <a:endParaRPr lang="en-US" sz="1417" dirty="0">
              <a:solidFill>
                <a:srgbClr val="FFFFFF"/>
              </a:solidFill>
            </a:endParaRPr>
          </a:p>
          <a:p>
            <a:endParaRPr lang="en-US" sz="1417" dirty="0">
              <a:solidFill>
                <a:srgbClr val="FFFFFF"/>
              </a:solidFill>
            </a:endParaRPr>
          </a:p>
          <a:p>
            <a:pPr lvl="0"/>
            <a:r>
              <a:rPr lang="pl" sz="1500" b="1" dirty="0">
                <a:solidFill>
                  <a:schemeClr val="tx2"/>
                </a:solidFill>
              </a:rPr>
              <a:t>ZGŁASZANIE PROBLEMU</a:t>
            </a:r>
          </a:p>
          <a:p>
            <a:pPr lvl="0"/>
            <a:endParaRPr lang="en-GB" sz="1333" dirty="0"/>
          </a:p>
          <a:p>
            <a:pPr lvl="0"/>
            <a:r>
              <a:rPr lang="pl" sz="1500" dirty="0"/>
              <a:t>Pracownicy dystrybutorów muszą zgłaszać wszelkie zachowania związane z Medtronic, które ich zdaniem stanowią naruszenie zasad lub przepisów prawa, za pośrednictwem swojego kierownictwa, infolinii Medtronic (linia VOICE YOUR CONCERN) oraz działu prawnego lub </a:t>
            </a:r>
            <a:r>
              <a:rPr lang="pl-PL" sz="1500" dirty="0"/>
              <a:t>Channel</a:t>
            </a:r>
            <a:r>
              <a:rPr lang="pl" sz="1500" dirty="0"/>
              <a:t> Compliance.</a:t>
            </a:r>
          </a:p>
          <a:p>
            <a:endParaRPr lang="en-GB" sz="1500" dirty="0"/>
          </a:p>
          <a:p>
            <a:r>
              <a:rPr lang="pl" sz="1500" dirty="0"/>
              <a:t>Strona internetowa i infolinia „Voice your concern":</a:t>
            </a:r>
          </a:p>
          <a:p>
            <a:r>
              <a:rPr lang="pl" sz="1500" dirty="0"/>
              <a:t>Numer bezpłatnej infolinii: +1.800.488.3125</a:t>
            </a:r>
          </a:p>
          <a:p>
            <a:r>
              <a:rPr lang="pl" sz="1500" u="sng" dirty="0">
                <a:hlinkClick r:id="rId2"/>
              </a:rPr>
              <a:t>www.voiceyourconcernline.com</a:t>
            </a:r>
            <a:endParaRPr lang="en-GB" sz="1500" dirty="0"/>
          </a:p>
          <a:p>
            <a:endParaRPr lang="en-US" sz="1417" dirty="0">
              <a:solidFill>
                <a:srgbClr val="FFFFFF"/>
              </a:solidFill>
            </a:endParaRPr>
          </a:p>
        </p:txBody>
      </p:sp>
      <p:pic>
        <p:nvPicPr>
          <p:cNvPr id="2" name="Picture 1" descr="Obrazek z naszyjnikiem&#10;&#10;Opis generowany automatycznie">
            <a:extLst>
              <a:ext uri="{FF2B5EF4-FFF2-40B4-BE49-F238E27FC236}">
                <a16:creationId xmlns:a16="http://schemas.microsoft.com/office/drawing/2014/main" id="{C2E01234-67D1-D1CE-C3D5-68CB0576FD3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82243" y="1549112"/>
            <a:ext cx="1993388" cy="2651760"/>
          </a:xfrm>
          <a:custGeom>
            <a:avLst/>
            <a:gdLst>
              <a:gd name="connsiteX0" fmla="*/ 1940129 w 6186388"/>
              <a:gd name="connsiteY0" fmla="*/ 0 h 8229599"/>
              <a:gd name="connsiteX1" fmla="*/ 6186388 w 6186388"/>
              <a:gd name="connsiteY1" fmla="*/ 0 h 8229599"/>
              <a:gd name="connsiteX2" fmla="*/ 6186388 w 6186388"/>
              <a:gd name="connsiteY2" fmla="*/ 8229599 h 8229599"/>
              <a:gd name="connsiteX3" fmla="*/ 1963562 w 6186388"/>
              <a:gd name="connsiteY3" fmla="*/ 8229599 h 8229599"/>
              <a:gd name="connsiteX4" fmla="*/ 1926963 w 6186388"/>
              <a:gd name="connsiteY4" fmla="*/ 8200774 h 8229599"/>
              <a:gd name="connsiteX5" fmla="*/ 8711 w 6186388"/>
              <a:gd name="connsiteY5" fmla="*/ 4412567 h 8229599"/>
              <a:gd name="connsiteX6" fmla="*/ 0 w 6186388"/>
              <a:gd name="connsiteY6" fmla="*/ 4105608 h 8229599"/>
              <a:gd name="connsiteX7" fmla="*/ 0 w 6186388"/>
              <a:gd name="connsiteY7" fmla="*/ 4105536 h 8229599"/>
              <a:gd name="connsiteX8" fmla="*/ 8711 w 6186388"/>
              <a:gd name="connsiteY8" fmla="*/ 3798578 h 8229599"/>
              <a:gd name="connsiteX9" fmla="*/ 1926963 w 6186388"/>
              <a:gd name="connsiteY9" fmla="*/ 10370 h 8229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186388" h="8229599">
                <a:moveTo>
                  <a:pt x="1940129" y="0"/>
                </a:moveTo>
                <a:lnTo>
                  <a:pt x="6186388" y="0"/>
                </a:lnTo>
                <a:lnTo>
                  <a:pt x="6186388" y="8229599"/>
                </a:lnTo>
                <a:lnTo>
                  <a:pt x="1963562" y="8229599"/>
                </a:lnTo>
                <a:lnTo>
                  <a:pt x="1926963" y="8200774"/>
                </a:lnTo>
                <a:cubicBezTo>
                  <a:pt x="823671" y="7288215"/>
                  <a:pt x="95431" y="5936458"/>
                  <a:pt x="8711" y="4412567"/>
                </a:cubicBezTo>
                <a:lnTo>
                  <a:pt x="0" y="4105608"/>
                </a:lnTo>
                <a:lnTo>
                  <a:pt x="0" y="4105536"/>
                </a:lnTo>
                <a:lnTo>
                  <a:pt x="8711" y="3798578"/>
                </a:lnTo>
                <a:cubicBezTo>
                  <a:pt x="95431" y="2274687"/>
                  <a:pt x="823671" y="922930"/>
                  <a:pt x="1926963" y="10370"/>
                </a:cubicBez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4609183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7986" y="184349"/>
            <a:ext cx="11430000" cy="610295"/>
          </a:xfrm>
        </p:spPr>
        <p:txBody>
          <a:bodyPr/>
          <a:lstStyle/>
          <a:p>
            <a:r>
              <a:rPr lang="pl" dirty="0"/>
              <a:t>Kontakt - Global Channel Compliance</a:t>
            </a:r>
            <a:br>
              <a:rPr lang="en-US" dirty="0"/>
            </a:br>
            <a:endParaRPr lang="en-US" b="0" dirty="0">
              <a:latin typeface="Effra Light" panose="020B0403020203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"/>
              <a:t>Prezentacja dotycząca zgodności dystrybutorów - czerwiec 2023 r. - Publiczna</a:t>
            </a:r>
            <a:endParaRPr lang="en-US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6817427-F6C9-C40B-4110-D325934542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5802908"/>
              </p:ext>
            </p:extLst>
          </p:nvPr>
        </p:nvGraphicFramePr>
        <p:xfrm>
          <a:off x="171489" y="557759"/>
          <a:ext cx="7229436" cy="6164064"/>
        </p:xfrm>
        <a:graphic>
          <a:graphicData uri="http://schemas.openxmlformats.org/drawingml/2006/table">
            <a:tbl>
              <a:tblPr firstRow="1" firstCol="1" bandRow="1"/>
              <a:tblGrid>
                <a:gridCol w="35067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227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21368">
                <a:tc gridSpan="2">
                  <a:txBody>
                    <a:bodyPr/>
                    <a:lstStyle>
                      <a:lvl1pPr marL="0" algn="l" defTabSz="91436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Effra"/>
                        </a:defRPr>
                      </a:lvl1pPr>
                      <a:lvl2pPr marL="457182" algn="l" defTabSz="91436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Effra"/>
                        </a:defRPr>
                      </a:lvl2pPr>
                      <a:lvl3pPr marL="914363" algn="l" defTabSz="91436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Effra"/>
                        </a:defRPr>
                      </a:lvl3pPr>
                      <a:lvl4pPr marL="1371545" algn="l" defTabSz="91436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Effra"/>
                        </a:defRPr>
                      </a:lvl4pPr>
                      <a:lvl5pPr marL="1828727" algn="l" defTabSz="91436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Effra"/>
                        </a:defRPr>
                      </a:lvl5pPr>
                      <a:lvl6pPr marL="2285909" algn="l" defTabSz="91436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Effra"/>
                        </a:defRPr>
                      </a:lvl6pPr>
                      <a:lvl7pPr marL="2743090" algn="l" defTabSz="91436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Effra"/>
                        </a:defRPr>
                      </a:lvl7pPr>
                      <a:lvl8pPr marL="3200272" algn="l" defTabSz="91436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Effra"/>
                        </a:defRPr>
                      </a:lvl8pPr>
                      <a:lvl9pPr marL="3657454" algn="l" defTabSz="91436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Effra"/>
                        </a:defRPr>
                      </a:lvl9pPr>
                    </a:lstStyle>
                    <a:p>
                      <a:pPr marL="0" marR="0" lvl="0" indent="0" algn="ctr" defTabSz="457029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u="sng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457029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u="sng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GLOBAL COMPLIANCE PROGRAM LEAD</a:t>
                      </a:r>
                      <a:endParaRPr lang="en-US" sz="1100" b="1" u="sng" kern="1200" baseline="0" dirty="0">
                        <a:solidFill>
                          <a:schemeClr val="tx1"/>
                        </a:solidFill>
                        <a:effectLst/>
                        <a:latin typeface="Effra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457029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" sz="1100" b="1" kern="1200" dirty="0">
                          <a:solidFill>
                            <a:schemeClr val="tx1"/>
                          </a:solidFill>
                          <a:effectLst/>
                          <a:latin typeface="Effra"/>
                          <a:ea typeface="Calibri"/>
                          <a:cs typeface="Times New Roman"/>
                        </a:rPr>
                        <a:t>Philippa Montgomerie, VP Ethics &amp; Complaince, Global Regions / Global Legal</a:t>
                      </a:r>
                    </a:p>
                    <a:p>
                      <a:pPr marL="0" marR="0" indent="0" algn="ctr" defTabSz="457029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" sz="1100" b="1" kern="1200" baseline="0" dirty="0">
                          <a:solidFill>
                            <a:schemeClr val="lt1"/>
                          </a:solidFill>
                          <a:effectLst/>
                          <a:latin typeface="Effra"/>
                          <a:ea typeface="+mn-ea"/>
                          <a:cs typeface="+mn-cs"/>
                          <a:hlinkClick r:id="rId3"/>
                        </a:rPr>
                        <a:t>philippa.montgomerie@medtronic.com</a:t>
                      </a:r>
                      <a:endParaRPr lang="en-US" sz="1100" b="1" kern="1200" baseline="0" dirty="0">
                        <a:solidFill>
                          <a:schemeClr val="lt1"/>
                        </a:solidFill>
                        <a:effectLst/>
                        <a:latin typeface="Effra"/>
                        <a:ea typeface="+mn-ea"/>
                        <a:cs typeface="+mn-cs"/>
                      </a:endParaRPr>
                    </a:p>
                    <a:p>
                      <a:pPr marL="0" marR="0" indent="0" algn="ctr" defTabSz="457029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kern="1200" baseline="0" dirty="0">
                        <a:solidFill>
                          <a:schemeClr val="lt1"/>
                        </a:solidFill>
                        <a:effectLst/>
                        <a:latin typeface="Effra"/>
                        <a:ea typeface="+mn-ea"/>
                        <a:cs typeface="+mn-cs"/>
                      </a:endParaRPr>
                    </a:p>
                    <a:p>
                      <a:pPr marL="0" marR="0" indent="0" algn="ctr" defTabSz="457029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kern="1200" baseline="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6424" marR="56424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1E4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6026487"/>
                  </a:ext>
                </a:extLst>
              </a:tr>
              <a:tr h="1722250">
                <a:tc>
                  <a:txBody>
                    <a:bodyPr/>
                    <a:lstStyle>
                      <a:lvl1pPr marL="0" algn="l" defTabSz="91436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Effra"/>
                        </a:defRPr>
                      </a:lvl1pPr>
                      <a:lvl2pPr marL="457182" algn="l" defTabSz="91436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Effra"/>
                        </a:defRPr>
                      </a:lvl2pPr>
                      <a:lvl3pPr marL="914363" algn="l" defTabSz="91436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Effra"/>
                        </a:defRPr>
                      </a:lvl3pPr>
                      <a:lvl4pPr marL="1371545" algn="l" defTabSz="91436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Effra"/>
                        </a:defRPr>
                      </a:lvl4pPr>
                      <a:lvl5pPr marL="1828727" algn="l" defTabSz="91436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Effra"/>
                        </a:defRPr>
                      </a:lvl5pPr>
                      <a:lvl6pPr marL="2285909" algn="l" defTabSz="91436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Effra"/>
                        </a:defRPr>
                      </a:lvl6pPr>
                      <a:lvl7pPr marL="2743090" algn="l" defTabSz="91436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Effra"/>
                        </a:defRPr>
                      </a:lvl7pPr>
                      <a:lvl8pPr marL="3200272" algn="l" defTabSz="91436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Effra"/>
                        </a:defRPr>
                      </a:lvl8pPr>
                      <a:lvl9pPr marL="3657454" algn="l" defTabSz="91436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Effra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u="sng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EMEA</a:t>
                      </a:r>
                    </a:p>
                    <a:p>
                      <a:pPr marL="0" marR="0" indent="0" algn="l" defTabSz="457029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Vera Ivanenko, </a:t>
                      </a:r>
                      <a:r>
                        <a:rPr lang="en-US" sz="11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Regional Lead (Moscow, Russia)</a:t>
                      </a:r>
                      <a:r>
                        <a:rPr lang="en-US" sz="1100" b="1" kern="1200" baseline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b="1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/>
                        </a:rPr>
                        <a:t>judith.verkooijen@medtronic.com</a:t>
                      </a:r>
                      <a:endParaRPr lang="en-US" sz="1100" b="1" kern="120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457029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kern="120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457029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Abigail Martinez</a:t>
                      </a:r>
                      <a:r>
                        <a:rPr lang="en-US" sz="1100" b="1" kern="1200" baseline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(Luxembourg)</a:t>
                      </a:r>
                    </a:p>
                    <a:p>
                      <a:pPr marL="0" marR="0" indent="0" algn="l" defTabSz="457029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b="1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5"/>
                        </a:rPr>
                        <a:t>m.guadalupe.abigail.martinez@medtronic.com</a:t>
                      </a:r>
                      <a:endParaRPr lang="it-IT" sz="1100" b="1" kern="120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457029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100" b="1" kern="120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457029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Walid Fahim</a:t>
                      </a:r>
                      <a:r>
                        <a:rPr lang="it-IT" sz="1100" b="1" kern="1200" baseline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(Dubai, UAE)</a:t>
                      </a:r>
                    </a:p>
                    <a:p>
                      <a:pPr marL="0" marR="0" indent="0" algn="l" defTabSz="457029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6"/>
                        </a:rPr>
                        <a:t>walid.fahim@medtronic.com</a:t>
                      </a:r>
                      <a:endParaRPr lang="en-US" sz="1100" b="1" kern="120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6424" marR="56424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1E46"/>
                    </a:solidFill>
                  </a:tcPr>
                </a:tc>
                <a:tc>
                  <a:txBody>
                    <a:bodyPr/>
                    <a:lstStyle>
                      <a:lvl1pPr marL="0" algn="l" defTabSz="9143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Effra"/>
                        </a:defRPr>
                      </a:lvl1pPr>
                      <a:lvl2pPr marL="457182" algn="l" defTabSz="9143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Effra"/>
                        </a:defRPr>
                      </a:lvl2pPr>
                      <a:lvl3pPr marL="914363" algn="l" defTabSz="9143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Effra"/>
                        </a:defRPr>
                      </a:lvl3pPr>
                      <a:lvl4pPr marL="1371545" algn="l" defTabSz="9143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Effra"/>
                        </a:defRPr>
                      </a:lvl4pPr>
                      <a:lvl5pPr marL="1828727" algn="l" defTabSz="9143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Effra"/>
                        </a:defRPr>
                      </a:lvl5pPr>
                      <a:lvl6pPr marL="2285909" algn="l" defTabSz="9143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Effra"/>
                        </a:defRPr>
                      </a:lvl6pPr>
                      <a:lvl7pPr marL="2743090" algn="l" defTabSz="9143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Effra"/>
                        </a:defRPr>
                      </a:lvl7pPr>
                      <a:lvl8pPr marL="3200272" algn="l" defTabSz="9143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Effra"/>
                        </a:defRPr>
                      </a:lvl8pPr>
                      <a:lvl9pPr marL="3657454" algn="l" defTabSz="9143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Effra"/>
                        </a:defRPr>
                      </a:lvl9pPr>
                    </a:lstStyle>
                    <a:p>
                      <a:pPr marL="0" algn="l" defTabSz="457029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u="sng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AMERICAS (LATAM)</a:t>
                      </a:r>
                    </a:p>
                    <a:p>
                      <a:pPr marL="0" marR="0" indent="0" algn="l" defTabSz="457029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Hector Romero, </a:t>
                      </a:r>
                      <a:r>
                        <a:rPr lang="en-US" sz="11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Regional Lead (Mexico City, Mexico</a:t>
                      </a:r>
                      <a:r>
                        <a:rPr lang="en-US" sz="1100" b="1" kern="1200" baseline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sz="1100" b="1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457029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7"/>
                        </a:rPr>
                        <a:t>hector.romero@medtronic.com</a:t>
                      </a:r>
                      <a:endParaRPr lang="en-US" sz="1100" b="1" kern="120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6424" marR="56424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1E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72274">
                <a:tc>
                  <a:txBody>
                    <a:bodyPr/>
                    <a:lstStyle>
                      <a:lvl1pPr marL="0" algn="l" defTabSz="91436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Effra"/>
                        </a:defRPr>
                      </a:lvl1pPr>
                      <a:lvl2pPr marL="457182" algn="l" defTabSz="91436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Effra"/>
                        </a:defRPr>
                      </a:lvl2pPr>
                      <a:lvl3pPr marL="914363" algn="l" defTabSz="91436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Effra"/>
                        </a:defRPr>
                      </a:lvl3pPr>
                      <a:lvl4pPr marL="1371545" algn="l" defTabSz="91436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Effra"/>
                        </a:defRPr>
                      </a:lvl4pPr>
                      <a:lvl5pPr marL="1828727" algn="l" defTabSz="91436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Effra"/>
                        </a:defRPr>
                      </a:lvl5pPr>
                      <a:lvl6pPr marL="2285909" algn="l" defTabSz="91436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Effra"/>
                        </a:defRPr>
                      </a:lvl6pPr>
                      <a:lvl7pPr marL="2743090" algn="l" defTabSz="91436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Effra"/>
                        </a:defRPr>
                      </a:lvl7pPr>
                      <a:lvl8pPr marL="3200272" algn="l" defTabSz="91436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Effra"/>
                        </a:defRPr>
                      </a:lvl8pPr>
                      <a:lvl9pPr marL="3657454" algn="l" defTabSz="91436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Effra"/>
                        </a:defRPr>
                      </a:lvl9pPr>
                    </a:lstStyle>
                    <a:p>
                      <a:pPr marL="0" algn="l" defTabSz="457029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ASIA</a:t>
                      </a:r>
                      <a:r>
                        <a:rPr lang="en-US" sz="1100" b="1" u="sng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PACIFIC</a:t>
                      </a:r>
                    </a:p>
                    <a:p>
                      <a:pPr marL="0" marR="0" indent="0" algn="l" defTabSz="457029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Jac</a:t>
                      </a:r>
                      <a:r>
                        <a:rPr lang="pt-BR" sz="11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pt-BR" sz="1100" b="1" kern="1200" baseline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Lim</a:t>
                      </a:r>
                      <a:r>
                        <a:rPr lang="pt-BR" sz="11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, Regional Lead (Singapore)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l" defTabSz="457029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sng" dirty="0">
                          <a:solidFill>
                            <a:srgbClr val="92D05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  <a:hlinkClick r:id="rId8"/>
                        </a:rPr>
                        <a:t>jac.lim@medtronic.com</a:t>
                      </a:r>
                      <a:endParaRPr lang="en-US" sz="1100" u="sng" dirty="0">
                        <a:solidFill>
                          <a:srgbClr val="92D05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b="1" kern="1200" baseline="0" dirty="0">
                        <a:solidFill>
                          <a:schemeClr val="lt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Nobuaki Tanaka (Tokyo, Japan)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200" baseline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  <a:hlinkClick r:id="rId9"/>
                        </a:rPr>
                        <a:t>nobuaki.tanaka@medtronic.com</a:t>
                      </a:r>
                      <a:endParaRPr lang="en-US" sz="1100" b="1" kern="1200" baseline="0" dirty="0">
                        <a:solidFill>
                          <a:schemeClr val="lt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b="1" kern="1200" baseline="0" dirty="0">
                        <a:solidFill>
                          <a:schemeClr val="lt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Yann Shuang Lee, (Singapore)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  <a:hlinkClick r:id="rId10"/>
                        </a:rPr>
                        <a:t>yann.shuang.lee@medtronic.com</a:t>
                      </a:r>
                      <a:endParaRPr lang="en-US" sz="1100" b="1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424" marR="56424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1E46"/>
                    </a:solidFill>
                  </a:tcPr>
                </a:tc>
                <a:tc>
                  <a:txBody>
                    <a:bodyPr/>
                    <a:lstStyle>
                      <a:lvl1pPr marL="0" algn="l" defTabSz="9143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Effra"/>
                        </a:defRPr>
                      </a:lvl1pPr>
                      <a:lvl2pPr marL="457182" algn="l" defTabSz="9143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Effra"/>
                        </a:defRPr>
                      </a:lvl2pPr>
                      <a:lvl3pPr marL="914363" algn="l" defTabSz="9143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Effra"/>
                        </a:defRPr>
                      </a:lvl3pPr>
                      <a:lvl4pPr marL="1371545" algn="l" defTabSz="9143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Effra"/>
                        </a:defRPr>
                      </a:lvl4pPr>
                      <a:lvl5pPr marL="1828727" algn="l" defTabSz="9143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Effra"/>
                        </a:defRPr>
                      </a:lvl5pPr>
                      <a:lvl6pPr marL="2285909" algn="l" defTabSz="9143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Effra"/>
                        </a:defRPr>
                      </a:lvl6pPr>
                      <a:lvl7pPr marL="2743090" algn="l" defTabSz="9143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Effra"/>
                        </a:defRPr>
                      </a:lvl7pPr>
                      <a:lvl8pPr marL="3200272" algn="l" defTabSz="9143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Effra"/>
                        </a:defRPr>
                      </a:lvl8pPr>
                      <a:lvl9pPr marL="3657454" algn="l" defTabSz="914363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Effra"/>
                        </a:defRPr>
                      </a:lvl9pPr>
                    </a:lstStyle>
                    <a:p>
                      <a:pPr marL="0" algn="l" defTabSz="457029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GREATER</a:t>
                      </a:r>
                      <a:r>
                        <a:rPr lang="en-US" sz="1100" b="1" u="sng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CHINA</a:t>
                      </a:r>
                    </a:p>
                    <a:p>
                      <a:pPr marL="0" marR="0" indent="0" algn="l" defTabSz="457029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Jing Zhao, Regional Lead (Shanghai, PRC)</a:t>
                      </a:r>
                    </a:p>
                    <a:p>
                      <a:pPr marL="0" marR="0" indent="0" algn="l" defTabSz="457029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1200" dirty="0">
                          <a:solidFill>
                            <a:srgbClr val="92D05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  <a:hlinkClick r:id="rId11"/>
                        </a:rPr>
                        <a:t>jing.zhao2@medtronic.com</a:t>
                      </a:r>
                      <a:endParaRPr lang="en-US" sz="1100" b="1" kern="1200" dirty="0">
                        <a:solidFill>
                          <a:srgbClr val="92D05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Gemma Chen, Compliance Specialist (Shanghai, PRC)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  <a:hlinkClick r:id="rId12"/>
                        </a:rPr>
                        <a:t>gemma.chen2@medtronic.com</a:t>
                      </a:r>
                      <a:endParaRPr lang="en-US" sz="11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chemeClr val="tx1"/>
                          </a:solidFill>
                          <a:effectLst/>
                          <a:latin typeface="Effra"/>
                          <a:ea typeface="Calibri"/>
                          <a:cs typeface="Times New Roman"/>
                        </a:rPr>
                        <a:t>Vera Wu,  Associate Compliance Specialist (Shanghai, PRC)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chemeClr val="tx1"/>
                          </a:solidFill>
                          <a:effectLst/>
                          <a:latin typeface="Effra"/>
                          <a:ea typeface="Calibri"/>
                          <a:cs typeface="Times New Roman"/>
                          <a:hlinkClick r:id="rId13"/>
                        </a:rPr>
                        <a:t>vera.wu@medtronic.com</a:t>
                      </a:r>
                      <a:endParaRPr lang="en-US" sz="1100" b="1" kern="1200" dirty="0">
                        <a:solidFill>
                          <a:schemeClr val="tx1"/>
                        </a:solidFill>
                        <a:effectLst/>
                        <a:latin typeface="Effra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200" dirty="0" err="1">
                          <a:solidFill>
                            <a:schemeClr val="tx1"/>
                          </a:solidFill>
                          <a:effectLst/>
                          <a:latin typeface="Effra"/>
                          <a:ea typeface="Calibri"/>
                          <a:cs typeface="Times New Roman"/>
                        </a:rPr>
                        <a:t>Wenjin</a:t>
                      </a:r>
                      <a:r>
                        <a:rPr lang="en-US" sz="1100" b="1" kern="1200" dirty="0">
                          <a:solidFill>
                            <a:schemeClr val="tx1"/>
                          </a:solidFill>
                          <a:effectLst/>
                          <a:latin typeface="Effra"/>
                          <a:ea typeface="Calibri"/>
                          <a:cs typeface="Times New Roman"/>
                        </a:rPr>
                        <a:t> Li,  Compliance (Shanghai, PRC)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chemeClr val="tx1"/>
                          </a:solidFill>
                          <a:effectLst/>
                          <a:latin typeface="Effra"/>
                          <a:ea typeface="Calibri"/>
                          <a:cs typeface="Times New Roman"/>
                          <a:hlinkClick r:id="rId14"/>
                        </a:rPr>
                        <a:t>wenjin.li@medtronic.com</a:t>
                      </a:r>
                      <a:endParaRPr lang="en-US" sz="11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424" marR="56424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1E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50975C34-F6A6-079E-3F0C-2823157FC2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3264515"/>
              </p:ext>
            </p:extLst>
          </p:nvPr>
        </p:nvGraphicFramePr>
        <p:xfrm>
          <a:off x="7660055" y="557759"/>
          <a:ext cx="4147931" cy="6115892"/>
        </p:xfrm>
        <a:graphic>
          <a:graphicData uri="http://schemas.openxmlformats.org/drawingml/2006/table">
            <a:tbl>
              <a:tblPr firstRow="1" firstCol="1" bandRow="1"/>
              <a:tblGrid>
                <a:gridCol w="41479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115892">
                <a:tc>
                  <a:txBody>
                    <a:bodyPr/>
                    <a:lstStyle>
                      <a:lvl1pPr marL="0" algn="l" defTabSz="91436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Effra"/>
                        </a:defRPr>
                      </a:lvl1pPr>
                      <a:lvl2pPr marL="457182" algn="l" defTabSz="91436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Effra"/>
                        </a:defRPr>
                      </a:lvl2pPr>
                      <a:lvl3pPr marL="914363" algn="l" defTabSz="91436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Effra"/>
                        </a:defRPr>
                      </a:lvl3pPr>
                      <a:lvl4pPr marL="1371545" algn="l" defTabSz="91436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Effra"/>
                        </a:defRPr>
                      </a:lvl4pPr>
                      <a:lvl5pPr marL="1828727" algn="l" defTabSz="91436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Effra"/>
                        </a:defRPr>
                      </a:lvl5pPr>
                      <a:lvl6pPr marL="2285909" algn="l" defTabSz="91436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Effra"/>
                        </a:defRPr>
                      </a:lvl6pPr>
                      <a:lvl7pPr marL="2743090" algn="l" defTabSz="91436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Effra"/>
                        </a:defRPr>
                      </a:lvl7pPr>
                      <a:lvl8pPr marL="3200272" algn="l" defTabSz="91436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Effra"/>
                        </a:defRPr>
                      </a:lvl8pPr>
                      <a:lvl9pPr marL="3657454" algn="l" defTabSz="914363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Effra"/>
                        </a:defRPr>
                      </a:lvl9pPr>
                    </a:lstStyle>
                    <a:p>
                      <a:pPr marL="0" marR="0" lvl="0" indent="0" algn="ctr" defTabSz="4570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u="sng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4570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u="sng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4570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u="sng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GLOBAL COMPLIANCE PROGRAM </a:t>
                      </a:r>
                    </a:p>
                    <a:p>
                      <a:pPr marL="0" marR="0" lvl="0" indent="0" algn="ctr" defTabSz="4570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u="sng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CENTRAL TEAM</a:t>
                      </a:r>
                    </a:p>
                    <a:p>
                      <a:pPr lvl="0" algn="ctr"/>
                      <a:endParaRPr lang="en-US" sz="11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lvl="0" algn="l"/>
                      <a:endParaRPr lang="en-US" sz="11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lvl="0" algn="l"/>
                      <a:r>
                        <a:rPr lang="en-US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Paola Samaniego, Sr. Compliance Program Manager (Lima, Peru)</a:t>
                      </a:r>
                    </a:p>
                    <a:p>
                      <a:pPr lvl="0" algn="l"/>
                      <a:r>
                        <a:rPr lang="en-US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  <a:hlinkClick r:id="rId15"/>
                        </a:rPr>
                        <a:t>paola.samaniego@medtronic.com</a:t>
                      </a:r>
                      <a:endParaRPr lang="en-US" sz="11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lvl="0" algn="l"/>
                      <a:endParaRPr lang="en-US" sz="11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lvl="0" algn="l"/>
                      <a:endParaRPr lang="en-US" sz="11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lvl="0" algn="l"/>
                      <a:r>
                        <a:rPr lang="en-US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Lali </a:t>
                      </a:r>
                      <a:r>
                        <a:rPr lang="en-US" sz="11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Mesanza</a:t>
                      </a:r>
                      <a:r>
                        <a:rPr lang="en-US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, Sr. Compliance</a:t>
                      </a:r>
                      <a:r>
                        <a:rPr lang="en-US" sz="11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Program Manager (Barcelona, Spain)</a:t>
                      </a:r>
                    </a:p>
                    <a:p>
                      <a:pPr lvl="0" algn="l"/>
                      <a:r>
                        <a:rPr lang="en-US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  <a:hlinkClick r:id="rId16"/>
                        </a:rPr>
                        <a:t>eulalia.mesanza.costa@medtronic.com</a:t>
                      </a:r>
                      <a:endParaRPr lang="en-US" sz="11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lvl="0" algn="l"/>
                      <a:endParaRPr lang="en-US" sz="11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lvl="0" algn="l"/>
                      <a:endParaRPr lang="en-US" sz="11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lvl="0" algn="l"/>
                      <a:r>
                        <a:rPr lang="en-US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George </a:t>
                      </a:r>
                      <a:r>
                        <a:rPr lang="en-US" sz="11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Deden</a:t>
                      </a:r>
                      <a:r>
                        <a:rPr lang="en-US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, Compliance Program Manager (Minneapolis, MN, USA)</a:t>
                      </a:r>
                    </a:p>
                    <a:p>
                      <a:pPr algn="l"/>
                      <a:r>
                        <a:rPr lang="en-GB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  <a:hlinkClick r:id="rId17"/>
                        </a:rPr>
                        <a:t>george.c.deden@medtronic.com</a:t>
                      </a:r>
                      <a:endParaRPr lang="en-GB" sz="11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/>
                      <a:endParaRPr lang="en-US" sz="1000" b="1" kern="1200" baseline="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6424" marR="56424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1E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36486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E4B3C10-8D23-4FAE-B600-3DA09ECEC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990" y="2884749"/>
            <a:ext cx="11002698" cy="1138773"/>
          </a:xfrm>
        </p:spPr>
        <p:txBody>
          <a:bodyPr anchor="ctr"/>
          <a:lstStyle/>
          <a:p>
            <a:r>
              <a:rPr lang="pl"/>
              <a:t>Dziękuję</a:t>
            </a:r>
          </a:p>
        </p:txBody>
      </p:sp>
    </p:spTree>
    <p:extLst>
      <p:ext uri="{BB962C8B-B14F-4D97-AF65-F5344CB8AC3E}">
        <p14:creationId xmlns:p14="http://schemas.microsoft.com/office/powerpoint/2010/main" val="523306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93ED48-EF29-4D4A-8196-C143FA05D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661" y="364687"/>
            <a:ext cx="11002363" cy="332143"/>
          </a:xfrm>
        </p:spPr>
        <p:txBody>
          <a:bodyPr/>
          <a:lstStyle/>
          <a:p>
            <a:r>
              <a:rPr lang="pl"/>
              <a:t>Porządek dzienny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D4905B49-3A94-43E1-A519-A1AC3E53BF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5140483"/>
              </p:ext>
            </p:extLst>
          </p:nvPr>
        </p:nvGraphicFramePr>
        <p:xfrm>
          <a:off x="593660" y="1662905"/>
          <a:ext cx="11002363" cy="29003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98848">
                  <a:extLst>
                    <a:ext uri="{9D8B030D-6E8A-4147-A177-3AD203B41FA5}">
                      <a16:colId xmlns:a16="http://schemas.microsoft.com/office/drawing/2014/main" val="3720048123"/>
                    </a:ext>
                  </a:extLst>
                </a:gridCol>
                <a:gridCol w="10303515">
                  <a:extLst>
                    <a:ext uri="{9D8B030D-6E8A-4147-A177-3AD203B41FA5}">
                      <a16:colId xmlns:a16="http://schemas.microsoft.com/office/drawing/2014/main" val="383269663"/>
                    </a:ext>
                  </a:extLst>
                </a:gridCol>
              </a:tblGrid>
              <a:tr h="991518">
                <a:tc>
                  <a:txBody>
                    <a:bodyPr/>
                    <a:lstStyle/>
                    <a:p>
                      <a:pPr marL="0" algn="l" defTabSz="1097280" rtl="0" eaLnBrk="1" latinLnBrk="0" hangingPunct="1"/>
                      <a:r>
                        <a:rPr lang="pl" sz="3700" b="0" kern="1200">
                          <a:solidFill>
                            <a:schemeClr val="tx2"/>
                          </a:solidFill>
                          <a:latin typeface="Avenir Next World Thin" panose="020B0303020202020204" pitchFamily="34" charset="0"/>
                          <a:ea typeface="+mn-ea"/>
                          <a:cs typeface="Avenir Next World Thin" panose="020B0303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" sz="1800" b="0" dirty="0">
                          <a:solidFill>
                            <a:schemeClr val="tx1"/>
                          </a:solidFill>
                        </a:rPr>
                        <a:t>Wiadomość od Tary Schewchuk, </a:t>
                      </a:r>
                      <a:r>
                        <a:rPr lang="da-DK" sz="1800" b="0" dirty="0">
                          <a:solidFill>
                            <a:schemeClr val="tx1"/>
                          </a:solidFill>
                        </a:rPr>
                        <a:t>VP and Chief Ethics &amp; Compliance Officer </a:t>
                      </a:r>
                      <a:endParaRPr lang="pl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76200" marT="38100" marB="3810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9861046"/>
                  </a:ext>
                </a:extLst>
              </a:tr>
              <a:tr h="1090950">
                <a:tc>
                  <a:txBody>
                    <a:bodyPr/>
                    <a:lstStyle/>
                    <a:p>
                      <a:pPr marL="0" marR="0" lvl="0" indent="0" algn="l" defTabSz="10972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" sz="3700" b="0" kern="1200">
                          <a:solidFill>
                            <a:schemeClr val="tx2"/>
                          </a:solidFill>
                          <a:latin typeface="Avenir Next World Thin" panose="020B0303020202020204" pitchFamily="34" charset="0"/>
                          <a:ea typeface="+mn-ea"/>
                          <a:cs typeface="Avenir Next World Thin" panose="020B0303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972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" sz="1800" dirty="0">
                          <a:solidFill>
                            <a:schemeClr val="tx1"/>
                          </a:solidFill>
                        </a:rPr>
                        <a:t>Wymagania Medtronic dotyczące zasad compliance</a:t>
                      </a:r>
                    </a:p>
                  </a:txBody>
                  <a:tcPr marL="0" marR="76200" marT="38100" marB="381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3046154"/>
                  </a:ext>
                </a:extLst>
              </a:tr>
              <a:tr h="817892">
                <a:tc>
                  <a:txBody>
                    <a:bodyPr/>
                    <a:lstStyle/>
                    <a:p>
                      <a:pPr marL="0" marR="0" lvl="0" indent="0" algn="l" defTabSz="10972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" sz="3700" b="0" kern="1200">
                          <a:solidFill>
                            <a:schemeClr val="tx2"/>
                          </a:solidFill>
                          <a:latin typeface="Avenir Next World Thin" panose="020B0303020202020204" pitchFamily="34" charset="0"/>
                          <a:ea typeface="+mn-ea"/>
                          <a:cs typeface="Avenir Next World Thin" panose="020B0303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972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" sz="1800" dirty="0">
                          <a:solidFill>
                            <a:schemeClr val="tx1"/>
                          </a:solidFill>
                        </a:rPr>
                        <a:t>Podsumowanie</a:t>
                      </a:r>
                    </a:p>
                  </a:txBody>
                  <a:tcPr marL="0" marR="76200" marT="38100" marB="381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9820170"/>
                  </a:ext>
                </a:extLst>
              </a:tr>
            </a:tbl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9396D9-641A-4EF9-B724-0C7A431E17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63083" y="6388511"/>
            <a:ext cx="8770938" cy="128177"/>
          </a:xfrm>
        </p:spPr>
        <p:txBody>
          <a:bodyPr/>
          <a:lstStyle/>
          <a:p>
            <a:pPr defTabSz="380985"/>
            <a:r>
              <a:rPr lang="pl">
                <a:solidFill>
                  <a:srgbClr val="FFFFFF"/>
                </a:solidFill>
                <a:latin typeface="Avenir Next World"/>
              </a:rPr>
              <a:t>Prezentacja dotycząca zgodności dystrybutorów - czerwiec 2023 r. - Publiczna</a:t>
            </a:r>
          </a:p>
        </p:txBody>
      </p:sp>
    </p:spTree>
    <p:extLst>
      <p:ext uri="{BB962C8B-B14F-4D97-AF65-F5344CB8AC3E}">
        <p14:creationId xmlns:p14="http://schemas.microsoft.com/office/powerpoint/2010/main" val="33107197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A8DFA24-CAAB-4668-98EA-C0E411AB9F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75525" y="1023560"/>
            <a:ext cx="4762500" cy="4762500"/>
          </a:xfrm>
          <a:prstGeom prst="ellipse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0F2DB0-AE1A-411D-8DFE-4F8F73BF18F1}"/>
              </a:ext>
            </a:extLst>
          </p:cNvPr>
          <p:cNvSpPr txBox="1">
            <a:spLocks/>
          </p:cNvSpPr>
          <p:nvPr/>
        </p:nvSpPr>
        <p:spPr>
          <a:xfrm>
            <a:off x="4472296" y="1545272"/>
            <a:ext cx="7256198" cy="4462760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lvl1pPr marL="0" indent="0" algn="l" defTabSz="548457" rtl="0" eaLnBrk="1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5200" b="1" i="0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l" defTabSz="548457" rtl="0" eaLnBrk="1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5200" b="0" i="0" kern="1200" cap="all">
                <a:solidFill>
                  <a:schemeClr val="tx1"/>
                </a:solidFill>
                <a:latin typeface="Effra Light"/>
                <a:ea typeface="+mn-ea"/>
                <a:cs typeface="Effra"/>
              </a:defRPr>
            </a:lvl2pPr>
            <a:lvl3pPr marL="0" indent="0" algn="l" defTabSz="548457" rtl="0" eaLnBrk="1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5200" b="1" i="0" kern="1200" cap="all" baseline="0">
                <a:solidFill>
                  <a:schemeClr val="tx2"/>
                </a:solidFill>
                <a:latin typeface="+mj-lt"/>
                <a:ea typeface="+mn-ea"/>
                <a:cs typeface="Effra"/>
              </a:defRPr>
            </a:lvl3pPr>
            <a:lvl4pPr marL="0" indent="0" algn="l" defTabSz="548457" rtl="0" eaLnBrk="1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5200" b="0" i="0" kern="1200" cap="all">
                <a:solidFill>
                  <a:schemeClr val="tx2"/>
                </a:solidFill>
                <a:latin typeface="Effra Light"/>
                <a:ea typeface="+mn-ea"/>
                <a:cs typeface="Effra Light"/>
              </a:defRPr>
            </a:lvl4pPr>
            <a:lvl5pPr marL="0" indent="0" algn="l" defTabSz="548457" rtl="0" eaLnBrk="1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5200" b="0" i="0" kern="1200" cap="all" baseline="0">
                <a:solidFill>
                  <a:schemeClr val="accent2"/>
                </a:solidFill>
                <a:latin typeface="+mj-lt"/>
                <a:ea typeface="+mn-ea"/>
                <a:cs typeface="Effra"/>
              </a:defRPr>
            </a:lvl5pPr>
            <a:lvl6pPr marL="0" indent="0" algn="l" defTabSz="548457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800" b="0" i="0" kern="1200" cap="all">
                <a:solidFill>
                  <a:schemeClr val="tx2"/>
                </a:solidFill>
                <a:latin typeface="Effra"/>
                <a:ea typeface="+mn-ea"/>
                <a:cs typeface="Effra"/>
              </a:defRPr>
            </a:lvl6pPr>
            <a:lvl7pPr marL="0" indent="0" algn="l" defTabSz="548457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800" b="0" i="0" kern="1200" cap="all">
                <a:solidFill>
                  <a:schemeClr val="tx2"/>
                </a:solidFill>
                <a:latin typeface="Effra"/>
                <a:ea typeface="+mn-ea"/>
                <a:cs typeface="Effra"/>
              </a:defRPr>
            </a:lvl7pPr>
            <a:lvl8pPr marL="4113428" indent="-274229" algn="l" defTabSz="548457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1886" indent="-274229" algn="l" defTabSz="548457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457029">
              <a:lnSpc>
                <a:spcPct val="100000"/>
              </a:lnSpc>
            </a:pPr>
            <a:r>
              <a:rPr lang="pl" sz="2000" b="0" cap="none" dirty="0">
                <a:solidFill>
                  <a:srgbClr val="4A7DFF"/>
                </a:solidFill>
                <a:latin typeface="Avenir Next World"/>
                <a:cs typeface="Effra"/>
              </a:rPr>
              <a:t>"Medtronic jest uznawany za firmę etyczną i przestrzegającą przepisów, która promuje uczciwość i etyczne praktyki wszędzie tam, gdzie działa.  Partnerzy biznesowi, tacy jak Ty, są integralną częścią zrównoważonej strategii biznesowej, która jest zgodna ze wszystkimi międzynarodowymi przepisami i regulacjami, lokalnymi przepisami antykorupcyjnymi, branżowymi kodeksami postępowania i naszym własnym kodeksem etycznym.  Zobowiązujemy się do dalszego doskonalenia naszej pozycji w zakresie compliance i etycznych praktyk poprzez silne partnerstwo biznesowe. </a:t>
            </a:r>
          </a:p>
          <a:p>
            <a:pPr algn="just" defTabSz="457029">
              <a:lnSpc>
                <a:spcPct val="100000"/>
              </a:lnSpc>
            </a:pPr>
            <a:endParaRPr lang="en-US" sz="2000" b="0" cap="none" dirty="0">
              <a:solidFill>
                <a:srgbClr val="4A7DFF"/>
              </a:solidFill>
              <a:latin typeface="Avenir Next World"/>
              <a:cs typeface="Effra"/>
            </a:endParaRPr>
          </a:p>
          <a:p>
            <a:pPr algn="just" defTabSz="457029">
              <a:lnSpc>
                <a:spcPct val="100000"/>
              </a:lnSpc>
            </a:pPr>
            <a:r>
              <a:rPr lang="pl" sz="2000" b="0" cap="none" dirty="0">
                <a:solidFill>
                  <a:srgbClr val="4A7DFF"/>
                </a:solidFill>
                <a:latin typeface="Avenir Next World"/>
                <a:cs typeface="Effra"/>
              </a:rPr>
              <a:t>Dziękujemy za wsparcie w tej ważnej inicjatywie."</a:t>
            </a:r>
          </a:p>
          <a:p>
            <a:pPr defTabSz="457029">
              <a:lnSpc>
                <a:spcPct val="100000"/>
              </a:lnSpc>
            </a:pPr>
            <a:endParaRPr lang="en-US" sz="5000" b="0" cap="none" dirty="0">
              <a:solidFill>
                <a:srgbClr val="4A7DFF"/>
              </a:solidFill>
              <a:latin typeface="Avenir Next World"/>
              <a:cs typeface="Effra"/>
            </a:endParaRP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10B1EE31-CAA7-4D7F-8BF4-49AAFA832FF8}"/>
              </a:ext>
            </a:extLst>
          </p:cNvPr>
          <p:cNvSpPr txBox="1">
            <a:spLocks/>
          </p:cNvSpPr>
          <p:nvPr/>
        </p:nvSpPr>
        <p:spPr>
          <a:xfrm>
            <a:off x="4472296" y="5700255"/>
            <a:ext cx="7256198" cy="30777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l" defTabSz="548457" rtl="0" eaLnBrk="1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5200" b="1" i="0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l" defTabSz="548457" rtl="0" eaLnBrk="1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5200" b="0" i="0" kern="1200" cap="all">
                <a:solidFill>
                  <a:schemeClr val="tx1"/>
                </a:solidFill>
                <a:latin typeface="Effra Light"/>
                <a:ea typeface="+mn-ea"/>
                <a:cs typeface="Effra"/>
              </a:defRPr>
            </a:lvl2pPr>
            <a:lvl3pPr marL="0" indent="0" algn="l" defTabSz="548457" rtl="0" eaLnBrk="1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5200" b="1" i="0" kern="1200" cap="all" baseline="0">
                <a:solidFill>
                  <a:schemeClr val="tx2"/>
                </a:solidFill>
                <a:latin typeface="+mj-lt"/>
                <a:ea typeface="+mn-ea"/>
                <a:cs typeface="Effra"/>
              </a:defRPr>
            </a:lvl3pPr>
            <a:lvl4pPr marL="0" indent="0" algn="l" defTabSz="548457" rtl="0" eaLnBrk="1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5200" b="0" i="0" kern="1200" cap="all">
                <a:solidFill>
                  <a:schemeClr val="tx2"/>
                </a:solidFill>
                <a:latin typeface="Effra Light"/>
                <a:ea typeface="+mn-ea"/>
                <a:cs typeface="Effra Light"/>
              </a:defRPr>
            </a:lvl4pPr>
            <a:lvl5pPr marL="0" indent="0" algn="l" defTabSz="548457" rtl="0" eaLnBrk="1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5200" b="0" i="0" kern="1200" cap="all" baseline="0">
                <a:solidFill>
                  <a:schemeClr val="accent2"/>
                </a:solidFill>
                <a:latin typeface="+mj-lt"/>
                <a:ea typeface="+mn-ea"/>
                <a:cs typeface="Effra"/>
              </a:defRPr>
            </a:lvl5pPr>
            <a:lvl6pPr marL="0" indent="0" algn="l" defTabSz="548457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800" b="0" i="0" kern="1200" cap="all">
                <a:solidFill>
                  <a:schemeClr val="tx2"/>
                </a:solidFill>
                <a:latin typeface="Effra"/>
                <a:ea typeface="+mn-ea"/>
                <a:cs typeface="Effra"/>
              </a:defRPr>
            </a:lvl6pPr>
            <a:lvl7pPr marL="0" indent="0" algn="l" defTabSz="548457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800" b="0" i="0" kern="1200" cap="all">
                <a:solidFill>
                  <a:schemeClr val="tx2"/>
                </a:solidFill>
                <a:latin typeface="Effra"/>
                <a:ea typeface="+mn-ea"/>
                <a:cs typeface="Effra"/>
              </a:defRPr>
            </a:lvl7pPr>
            <a:lvl8pPr marL="4113428" indent="-274229" algn="l" defTabSz="548457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1886" indent="-274229" algn="l" defTabSz="548457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029">
              <a:lnSpc>
                <a:spcPct val="100000"/>
              </a:lnSpc>
            </a:pPr>
            <a:r>
              <a:rPr lang="pl" sz="2000" b="0" spc="67" dirty="0">
                <a:solidFill>
                  <a:srgbClr val="FFFFFF"/>
                </a:solidFill>
                <a:latin typeface="Avenir Next World Demi" panose="020B0703020202020204" pitchFamily="34" charset="0"/>
                <a:cs typeface="Avenir Next World Demi" panose="020B0703020202020204" pitchFamily="34" charset="0"/>
              </a:rPr>
              <a:t>Tara </a:t>
            </a:r>
            <a:r>
              <a:rPr lang="en-US" sz="2000" b="0" spc="67" dirty="0">
                <a:solidFill>
                  <a:srgbClr val="FFFFFF"/>
                </a:solidFill>
                <a:latin typeface="Avenir Next World Demi" panose="020B0703020202020204" pitchFamily="34" charset="0"/>
                <a:cs typeface="Avenir Next World Demi" panose="020B0703020202020204" pitchFamily="34" charset="0"/>
              </a:rPr>
              <a:t>Shewchuk</a:t>
            </a:r>
            <a:endParaRPr lang="pl" sz="2000" b="0" spc="67" dirty="0">
              <a:solidFill>
                <a:srgbClr val="FFFFFF"/>
              </a:solidFill>
              <a:latin typeface="Avenir Next World Demi" panose="020B0703020202020204" pitchFamily="34" charset="0"/>
              <a:cs typeface="Avenir Next World Demi" panose="020B0703020202020204" pitchFamily="34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78A41C4-1A73-4FC8-97FC-9072EBBA0561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defTabSz="380985"/>
            <a:r>
              <a:rPr lang="pl" dirty="0">
                <a:solidFill>
                  <a:srgbClr val="FFFFFF"/>
                </a:solidFill>
                <a:latin typeface="Avenir Next World"/>
              </a:rPr>
              <a:t>Prezentacja Complaince dot. dystrybutorów - czerwiec 2023 r. - Publiczna</a:t>
            </a: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5A378D23-ABD9-02CF-1EB3-94F6D7CCD5F8}"/>
              </a:ext>
            </a:extLst>
          </p:cNvPr>
          <p:cNvSpPr txBox="1">
            <a:spLocks/>
          </p:cNvSpPr>
          <p:nvPr/>
        </p:nvSpPr>
        <p:spPr>
          <a:xfrm>
            <a:off x="381000" y="350520"/>
            <a:ext cx="11430000" cy="322401"/>
          </a:xfrm>
          <a:prstGeom prst="rect">
            <a:avLst/>
          </a:prstGeom>
        </p:spPr>
        <p:txBody>
          <a:bodyPr/>
          <a:lstStyle>
            <a:lvl1pPr algn="l" defTabSz="9143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333" b="0" kern="1200" dirty="0">
                <a:solidFill>
                  <a:schemeClr val="tx1"/>
                </a:solidFill>
                <a:latin typeface="+mj-lt"/>
                <a:ea typeface="+mj-ea"/>
                <a:cs typeface="Avenir Next World" panose="020B0503020202020204" pitchFamily="34" charset="0"/>
              </a:defRPr>
            </a:lvl1pPr>
          </a:lstStyle>
          <a:p>
            <a:r>
              <a:rPr lang="pl" dirty="0"/>
              <a:t>Wiadomość od </a:t>
            </a:r>
            <a:r>
              <a:rPr lang="da-DK" sz="2400" b="0" dirty="0">
                <a:solidFill>
                  <a:schemeClr val="tx1"/>
                </a:solidFill>
              </a:rPr>
              <a:t>VP and Chief Ethics &amp; Compliance Office</a:t>
            </a:r>
            <a:r>
              <a:rPr lang="pl-PL" sz="2400" b="0" dirty="0">
                <a:solidFill>
                  <a:schemeClr val="tx1"/>
                </a:solidFill>
              </a:rPr>
              <a:t>r</a:t>
            </a:r>
            <a:endParaRPr lang="en-US" dirty="0">
              <a:latin typeface="Effra Light" panose="020B0403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33550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FEE5FB6-F813-40B3-ACEA-E56E92D75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990" y="2330642"/>
            <a:ext cx="11002698" cy="2246769"/>
          </a:xfrm>
        </p:spPr>
        <p:txBody>
          <a:bodyPr/>
          <a:lstStyle/>
          <a:p>
            <a:r>
              <a:rPr lang="pl" dirty="0"/>
              <a:t>Wymagania Medtronic dotyczące compliance</a:t>
            </a:r>
          </a:p>
        </p:txBody>
      </p:sp>
    </p:spTree>
    <p:extLst>
      <p:ext uri="{BB962C8B-B14F-4D97-AF65-F5344CB8AC3E}">
        <p14:creationId xmlns:p14="http://schemas.microsoft.com/office/powerpoint/2010/main" val="4084976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350520"/>
            <a:ext cx="11430000" cy="382412"/>
          </a:xfrm>
        </p:spPr>
        <p:txBody>
          <a:bodyPr/>
          <a:lstStyle/>
          <a:p>
            <a:r>
              <a:rPr lang="pl" sz="2800" dirty="0"/>
              <a:t>Wymagania dotyczące zgodności/compliance</a:t>
            </a:r>
            <a:endParaRPr lang="en-US" b="0" dirty="0">
              <a:latin typeface="Effra Light" panose="020B0403020203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"/>
              <a:t>Prezentacja dotycząca zgodności dystrybutorów - czerwiec 2023 r. - Publiczna</a:t>
            </a:r>
            <a:endParaRPr lang="en-US" dirty="0"/>
          </a:p>
        </p:txBody>
      </p:sp>
      <p:graphicFrame>
        <p:nvGraphicFramePr>
          <p:cNvPr id="9" name="Content Placeholder 6">
            <a:extLst>
              <a:ext uri="{FF2B5EF4-FFF2-40B4-BE49-F238E27FC236}">
                <a16:creationId xmlns:a16="http://schemas.microsoft.com/office/drawing/2014/main" id="{5DC8B312-AF35-4EDC-82F2-150C7D4209B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0379763"/>
              </p:ext>
            </p:extLst>
          </p:nvPr>
        </p:nvGraphicFramePr>
        <p:xfrm>
          <a:off x="480502" y="1448948"/>
          <a:ext cx="11230995" cy="49314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87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80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460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87831">
                  <a:extLst>
                    <a:ext uri="{9D8B030D-6E8A-4147-A177-3AD203B41FA5}">
                      <a16:colId xmlns:a16="http://schemas.microsoft.com/office/drawing/2014/main" val="2937325671"/>
                    </a:ext>
                  </a:extLst>
                </a:gridCol>
                <a:gridCol w="18451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45168">
                  <a:extLst>
                    <a:ext uri="{9D8B030D-6E8A-4147-A177-3AD203B41FA5}">
                      <a16:colId xmlns:a16="http://schemas.microsoft.com/office/drawing/2014/main" val="1653176357"/>
                    </a:ext>
                  </a:extLst>
                </a:gridCol>
              </a:tblGrid>
              <a:tr h="1585082">
                <a:tc>
                  <a:txBody>
                    <a:bodyPr/>
                    <a:lstStyle/>
                    <a:p>
                      <a:pPr>
                        <a:lnSpc>
                          <a:spcPts val="3600"/>
                        </a:lnSpc>
                      </a:pPr>
                      <a:r>
                        <a:rPr lang="pl" sz="1600" b="0" dirty="0">
                          <a:solidFill>
                            <a:schemeClr val="bg1"/>
                          </a:solidFill>
                          <a:latin typeface="+mn-lt"/>
                        </a:rPr>
                        <a:t>LIDER </a:t>
                      </a:r>
                    </a:p>
                    <a:p>
                      <a:pPr>
                        <a:lnSpc>
                          <a:spcPts val="3600"/>
                        </a:lnSpc>
                      </a:pPr>
                      <a:r>
                        <a:rPr lang="pl" sz="1600" b="0" dirty="0">
                          <a:solidFill>
                            <a:schemeClr val="bg1"/>
                          </a:solidFill>
                          <a:latin typeface="+mn-lt"/>
                        </a:rPr>
                        <a:t>I POLITYKA ZGODNOŚCI</a:t>
                      </a:r>
                    </a:p>
                  </a:txBody>
                  <a:tcPr marL="95250" marR="95250" marT="63500" marB="635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3600"/>
                        </a:lnSpc>
                      </a:pPr>
                      <a:r>
                        <a:rPr lang="pl" sz="1600" b="0" dirty="0">
                          <a:solidFill>
                            <a:schemeClr val="bg1"/>
                          </a:solidFill>
                          <a:latin typeface="+mn-lt"/>
                        </a:rPr>
                        <a:t>SZKOLENIE W ZAKRESIE ZGODNOŚCI </a:t>
                      </a:r>
                    </a:p>
                    <a:p>
                      <a:pPr>
                        <a:lnSpc>
                          <a:spcPts val="3600"/>
                        </a:lnSpc>
                      </a:pPr>
                      <a:r>
                        <a:rPr lang="pl" sz="1600" b="0" dirty="0">
                          <a:solidFill>
                            <a:schemeClr val="bg1"/>
                          </a:solidFill>
                          <a:latin typeface="+mn-lt"/>
                        </a:rPr>
                        <a:t>Z PRZEPISAMI</a:t>
                      </a:r>
                    </a:p>
                  </a:txBody>
                  <a:tcPr marL="95250" marR="95250" marT="63500" marB="635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3600"/>
                        </a:lnSpc>
                      </a:pPr>
                      <a:r>
                        <a:rPr lang="pl" sz="1400" b="0" spc="-10" baseline="0" dirty="0">
                          <a:solidFill>
                            <a:schemeClr val="bg1"/>
                          </a:solidFill>
                          <a:latin typeface="+mn-lt"/>
                        </a:rPr>
                        <a:t>PODDYSTRYBUTORZY</a:t>
                      </a:r>
                    </a:p>
                  </a:txBody>
                  <a:tcPr marL="95250" marR="95250" marT="63500" marB="635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3600"/>
                        </a:lnSpc>
                      </a:pPr>
                      <a:r>
                        <a:rPr lang="pl" sz="1600" b="0" dirty="0">
                          <a:solidFill>
                            <a:schemeClr val="bg1"/>
                          </a:solidFill>
                          <a:latin typeface="+mn-lt"/>
                        </a:rPr>
                        <a:t>KSIĘGI </a:t>
                      </a:r>
                    </a:p>
                    <a:p>
                      <a:pPr>
                        <a:lnSpc>
                          <a:spcPts val="3600"/>
                        </a:lnSpc>
                      </a:pPr>
                      <a:r>
                        <a:rPr lang="pl" sz="1600" b="0" dirty="0">
                          <a:solidFill>
                            <a:schemeClr val="bg1"/>
                          </a:solidFill>
                          <a:latin typeface="+mn-lt"/>
                        </a:rPr>
                        <a:t>I REJESTRY</a:t>
                      </a:r>
                    </a:p>
                  </a:txBody>
                  <a:tcPr marL="95250" marR="95250" marT="63500" marB="635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3600"/>
                        </a:lnSpc>
                      </a:pPr>
                      <a:r>
                        <a:rPr lang="pl" sz="1600" b="0" dirty="0">
                          <a:solidFill>
                            <a:schemeClr val="bg1"/>
                          </a:solidFill>
                          <a:latin typeface="+mn-lt"/>
                        </a:rPr>
                        <a:t>ZGŁASZANIE PROBLEMÓW </a:t>
                      </a:r>
                    </a:p>
                    <a:p>
                      <a:pPr>
                        <a:lnSpc>
                          <a:spcPts val="3600"/>
                        </a:lnSpc>
                      </a:pPr>
                      <a:r>
                        <a:rPr lang="pl" sz="1600" b="0" dirty="0">
                          <a:solidFill>
                            <a:schemeClr val="bg1"/>
                          </a:solidFill>
                          <a:latin typeface="+mn-lt"/>
                        </a:rPr>
                        <a:t>Z JAKOŚCIĄ</a:t>
                      </a:r>
                    </a:p>
                  </a:txBody>
                  <a:tcPr marL="95250" marR="95250" marT="63500" marB="635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3600"/>
                        </a:lnSpc>
                      </a:pPr>
                      <a:r>
                        <a:rPr lang="pl" sz="1600" b="0" dirty="0">
                          <a:solidFill>
                            <a:schemeClr val="bg1"/>
                          </a:solidFill>
                          <a:latin typeface="+mn-lt"/>
                        </a:rPr>
                        <a:t>KONFLIKTY INTERESÓW</a:t>
                      </a:r>
                    </a:p>
                  </a:txBody>
                  <a:tcPr marL="95250" marR="95250" marT="63500" marB="635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80856">
                <a:tc>
                  <a:txBody>
                    <a:bodyPr/>
                    <a:lstStyle/>
                    <a:p>
                      <a:pPr marL="0" marR="0" indent="0" algn="l" defTabSz="548457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" sz="1000" dirty="0">
                          <a:solidFill>
                            <a:schemeClr val="bg1"/>
                          </a:solidFill>
                          <a:latin typeface="+mn-lt"/>
                        </a:rPr>
                        <a:t>Dystrybutor wyznacza członka kadry kierowniczej wyższego szczebla, który przejmie rolę odpowiedzialnego Lidera ds. </a:t>
                      </a:r>
                      <a:r>
                        <a:rPr lang="pl-PL" sz="1000" dirty="0">
                          <a:solidFill>
                            <a:schemeClr val="bg1"/>
                          </a:solidFill>
                          <a:latin typeface="+mn-lt"/>
                        </a:rPr>
                        <a:t>Z</a:t>
                      </a:r>
                      <a:r>
                        <a:rPr lang="pl" sz="1000" dirty="0">
                          <a:solidFill>
                            <a:schemeClr val="bg1"/>
                          </a:solidFill>
                          <a:latin typeface="+mn-lt"/>
                        </a:rPr>
                        <a:t>godności/compliance</a:t>
                      </a:r>
                    </a:p>
                    <a:p>
                      <a:pPr marL="0" marR="0" indent="0" algn="l" defTabSz="548457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>
                        <a:solidFill>
                          <a:schemeClr val="bg1"/>
                        </a:solidFill>
                        <a:latin typeface="+mn-lt"/>
                      </a:endParaRPr>
                    </a:p>
                    <a:p>
                      <a:pPr marL="0" marR="0" indent="0" algn="l" defTabSz="548457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" sz="1000" dirty="0">
                          <a:solidFill>
                            <a:schemeClr val="bg1"/>
                          </a:solidFill>
                          <a:latin typeface="+mn-lt"/>
                        </a:rPr>
                        <a:t>Dystrybutor przyjmie i będzie utrzymywał politykę zgodności/compliance, zasadniczo równoważną z  Kodeksem Postępowania.</a:t>
                      </a:r>
                    </a:p>
                  </a:txBody>
                  <a:tcPr marL="95250" marR="95250" marT="63500" marB="3175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548457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" sz="1000" dirty="0">
                          <a:solidFill>
                            <a:schemeClr val="bg1"/>
                          </a:solidFill>
                          <a:latin typeface="+mn-lt"/>
                        </a:rPr>
                        <a:t>Dystrybutor zapewnia, że wszyscy jego pracownicy lub poddystrybutorzy, którzy wchodzą </a:t>
                      </a:r>
                    </a:p>
                    <a:p>
                      <a:pPr marL="0" marR="0" indent="0" algn="l" defTabSz="548457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" sz="1000" dirty="0">
                          <a:solidFill>
                            <a:schemeClr val="bg1"/>
                          </a:solidFill>
                          <a:latin typeface="+mn-lt"/>
                        </a:rPr>
                        <a:t>w interakcje z klientami </a:t>
                      </a:r>
                    </a:p>
                    <a:p>
                      <a:pPr marL="0" marR="0" indent="0" algn="l" defTabSz="548457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" sz="1000" dirty="0">
                          <a:solidFill>
                            <a:schemeClr val="bg1"/>
                          </a:solidFill>
                          <a:latin typeface="+mn-lt"/>
                        </a:rPr>
                        <a:t>lub wspierają interakcje, przechodzą szkolenie </a:t>
                      </a:r>
                    </a:p>
                    <a:p>
                      <a:pPr marL="0" marR="0" indent="0" algn="l" defTabSz="548457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" sz="1000" dirty="0">
                          <a:solidFill>
                            <a:schemeClr val="bg1"/>
                          </a:solidFill>
                          <a:latin typeface="+mn-lt"/>
                        </a:rPr>
                        <a:t>w zakresie zgodności/compliance</a:t>
                      </a:r>
                    </a:p>
                  </a:txBody>
                  <a:tcPr marL="95250" marR="95250" marT="63500" marB="3175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400"/>
                        </a:spcAft>
                      </a:pPr>
                      <a:r>
                        <a:rPr lang="pl" sz="1000" dirty="0">
                          <a:solidFill>
                            <a:schemeClr val="bg1"/>
                          </a:solidFill>
                          <a:latin typeface="+mn-lt"/>
                        </a:rPr>
                        <a:t>Dystrybutor musi poinformować  Medtronic </a:t>
                      </a:r>
                    </a:p>
                    <a:p>
                      <a:pPr>
                        <a:lnSpc>
                          <a:spcPts val="1600"/>
                        </a:lnSpc>
                        <a:spcAft>
                          <a:spcPts val="400"/>
                        </a:spcAft>
                      </a:pPr>
                      <a:r>
                        <a:rPr lang="pl" sz="1000" dirty="0">
                          <a:solidFill>
                            <a:schemeClr val="bg1"/>
                          </a:solidFill>
                          <a:latin typeface="+mn-lt"/>
                        </a:rPr>
                        <a:t>o korzystaniu lub zamiarze korzystania z usług poddystrybutorów, którzy sprzedają  produkty Medtronic, przeprowadzają analizę due diligence i szkolą ich w zakresie wymagań Medtronic.</a:t>
                      </a:r>
                    </a:p>
                  </a:txBody>
                  <a:tcPr marL="95250" marR="95250" marT="63500" marB="3175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48457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" sz="1000" dirty="0">
                          <a:solidFill>
                            <a:schemeClr val="bg1"/>
                          </a:solidFill>
                          <a:latin typeface="+mn-lt"/>
                        </a:rPr>
                        <a:t>Dystrybutor jest zobowiązany do utrzymywania kompletności i wysokiej jakości dokumentacji dotyczącej wszystkich transakcji. </a:t>
                      </a:r>
                    </a:p>
                    <a:p>
                      <a:pPr marL="0" marR="0" lvl="0" indent="0" algn="l" defTabSz="548457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" sz="1000" dirty="0">
                          <a:solidFill>
                            <a:schemeClr val="bg1"/>
                          </a:solidFill>
                          <a:latin typeface="+mn-lt"/>
                        </a:rPr>
                        <a:t>Dystrybutor przedłoży Medtronic, na piśmie lub w innej formie określonej przez Medtronic, raport dotyczący zapasów i sprzedaży na rynku w podziale na sztuki produktów.</a:t>
                      </a:r>
                    </a:p>
                    <a:p>
                      <a:pPr marL="0" marR="0" lvl="0" indent="0" algn="l" defTabSz="548457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0" marR="95250" marT="63500" marB="3175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548457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" sz="1000" dirty="0">
                          <a:solidFill>
                            <a:schemeClr val="bg1"/>
                          </a:solidFill>
                          <a:latin typeface="+mn-lt"/>
                        </a:rPr>
                        <a:t>Dystrybutor musi przestrzegać wszystkich wymagań jakościowych </a:t>
                      </a:r>
                    </a:p>
                    <a:p>
                      <a:pPr marL="0" marR="0" indent="0" algn="l" defTabSz="548457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" sz="1000" dirty="0">
                          <a:solidFill>
                            <a:schemeClr val="bg1"/>
                          </a:solidFill>
                          <a:latin typeface="+mn-lt"/>
                        </a:rPr>
                        <a:t>i regulacyjnych ustanowionych na mocy obowiązujących przepisów prawa.</a:t>
                      </a:r>
                    </a:p>
                  </a:txBody>
                  <a:tcPr marL="95250" marR="95250" marT="63500" marB="3175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548457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" sz="1000" dirty="0">
                          <a:solidFill>
                            <a:schemeClr val="bg1"/>
                          </a:solidFill>
                          <a:latin typeface="+mn-lt"/>
                        </a:rPr>
                        <a:t>Dystrybutor musi ujawniać </a:t>
                      </a:r>
                    </a:p>
                    <a:p>
                      <a:pPr marL="0" marR="0" indent="0" algn="l" defTabSz="548457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" sz="1000" dirty="0">
                          <a:solidFill>
                            <a:schemeClr val="bg1"/>
                          </a:solidFill>
                          <a:latin typeface="+mn-lt"/>
                        </a:rPr>
                        <a:t>i unikać oczywistych konfliktów interesów ze swoimi klientami lub  Medtronic</a:t>
                      </a:r>
                    </a:p>
                  </a:txBody>
                  <a:tcPr marL="95250" marR="95250" marT="63500" marB="3175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5B09727-12C7-EE13-78C0-CE252BEECCB7}"/>
              </a:ext>
            </a:extLst>
          </p:cNvPr>
          <p:cNvSpPr txBox="1">
            <a:spLocks/>
          </p:cNvSpPr>
          <p:nvPr/>
        </p:nvSpPr>
        <p:spPr>
          <a:xfrm>
            <a:off x="380998" y="799157"/>
            <a:ext cx="11144252" cy="369332"/>
          </a:xfrm>
          <a:prstGeom prst="rect">
            <a:avLst/>
          </a:prstGeom>
        </p:spPr>
        <p:txBody>
          <a:bodyPr vert="horz" lIns="0" tIns="0" rIns="182880" bIns="0" rtlCol="0">
            <a:normAutofit/>
          </a:bodyPr>
          <a:lstStyle>
            <a:lvl1pPr marL="0" indent="0" algn="l" defTabSz="914363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67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52394" indent="-152394" algn="l" defTabSz="914363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4788" indent="-152394" algn="l" defTabSz="914363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–"/>
              <a:defRPr lang="en-US" sz="1333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7182" indent="-152394" algn="l" defTabSz="914363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167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9576" indent="-152394" algn="l" defTabSz="914363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–"/>
              <a:defRPr lang="en-US" sz="1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99" indent="-228591" algn="l" defTabSz="91436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81" indent="-228591" algn="l" defTabSz="91436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63" indent="-228591" algn="l" defTabSz="91436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5" indent="-228591" algn="l" defTabSz="91436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9152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32D9F5-62BB-4FE0-850C-9FAA423E5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661" y="364687"/>
            <a:ext cx="11002363" cy="332143"/>
          </a:xfrm>
        </p:spPr>
        <p:txBody>
          <a:bodyPr wrap="square" anchor="t">
            <a:normAutofit/>
          </a:bodyPr>
          <a:lstStyle/>
          <a:p>
            <a:r>
              <a:rPr lang="pl" dirty="0"/>
              <a:t>Lider ds. Zgodności/Compliance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6D1CA47-50C1-4070-9DF1-D8C3E748034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3990" y="1270000"/>
            <a:ext cx="3509698" cy="461665"/>
          </a:xfrm>
        </p:spPr>
        <p:txBody>
          <a:bodyPr wrap="square" anchor="t">
            <a:normAutofit/>
          </a:bodyPr>
          <a:lstStyle/>
          <a:p>
            <a:r>
              <a:rPr lang="pl" dirty="0"/>
              <a:t>Kluczowe elementy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FE971F7-A82C-4624-9BDE-B6C8E802A535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593990" y="1860141"/>
            <a:ext cx="3507052" cy="4136558"/>
          </a:xfrm>
        </p:spPr>
        <p:txBody>
          <a:bodyPr>
            <a:normAutofit/>
          </a:bodyPr>
          <a:lstStyle/>
          <a:p>
            <a:pPr defTabSz="761970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pl" altLang="en-US" dirty="0"/>
              <a:t>Obowiązki na tym stanowisku:</a:t>
            </a:r>
            <a:endParaRPr lang="en-US" altLang="en-US" dirty="0"/>
          </a:p>
          <a:p>
            <a:pPr marL="666723" lvl="1" indent="-285739" defTabSz="761970" eaLnBrk="0" fontAlgn="base" hangingPunct="0">
              <a:spcBef>
                <a:spcPct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pl" altLang="en-US" sz="1667" dirty="0"/>
              <a:t>Wdrażanie i nadzór nad obowiązkami w zakresie zgodności/compliance</a:t>
            </a:r>
            <a:endParaRPr lang="en-US" altLang="en-US" sz="1667" dirty="0"/>
          </a:p>
          <a:p>
            <a:pPr marL="666723" lvl="1" indent="-285739" defTabSz="761970" eaLnBrk="0" fontAlgn="base" hangingPunct="0">
              <a:spcBef>
                <a:spcPct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pl" altLang="en-US" sz="1667" dirty="0"/>
              <a:t>Punkt kontaktowy dla pracowników wewnętrznych i Medtronic </a:t>
            </a:r>
            <a:endParaRPr lang="en-US" altLang="en-US" sz="1667" dirty="0"/>
          </a:p>
          <a:p>
            <a:pPr marL="666723" lvl="1" indent="-285739" defTabSz="761970" eaLnBrk="0" fontAlgn="base" hangingPunct="0">
              <a:spcBef>
                <a:spcPct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pl" altLang="en-US" sz="1667" dirty="0"/>
              <a:t>Ta rola może być dodatkową  przy pełnieniu innych obowiązków (na przykład: radca prawny; Kierownik ds. Kadr lub Finansów)</a:t>
            </a:r>
            <a:endParaRPr lang="en-US" altLang="en-US" sz="1667" dirty="0"/>
          </a:p>
          <a:p>
            <a:pPr marL="666723" lvl="1" indent="-285739" defTabSz="761970" eaLnBrk="0" fontAlgn="base" hangingPunct="0">
              <a:spcBef>
                <a:spcPct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pl" altLang="en-US" sz="1667" dirty="0"/>
              <a:t>Zadbaj o odpowiedni staż pracy</a:t>
            </a:r>
            <a:endParaRPr lang="en-GB" altLang="en-US" sz="1667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1E5A9AC-C6D1-4050-B348-9EEA9397907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58541" y="1313627"/>
            <a:ext cx="3512344" cy="461665"/>
          </a:xfrm>
        </p:spPr>
        <p:txBody>
          <a:bodyPr wrap="square" anchor="t">
            <a:noAutofit/>
          </a:bodyPr>
          <a:lstStyle/>
          <a:p>
            <a:r>
              <a:rPr lang="pl" dirty="0"/>
              <a:t>Kwestie do rozważenia</a:t>
            </a:r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CE306462-B9E7-4D98-ACBF-F166CC3AAD0A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500839" y="2316041"/>
            <a:ext cx="3507052" cy="4136558"/>
          </a:xfrm>
        </p:spPr>
        <p:txBody>
          <a:bodyPr>
            <a:normAutofit/>
          </a:bodyPr>
          <a:lstStyle/>
          <a:p>
            <a:pPr marL="285739" marR="0" lvl="0" indent="-285739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" dirty="0"/>
              <a:t>Czy Twój dystrybutor wyznaczył osobę z kadry wyższego szczebla, która będzie pełnić funkcję Lidera ds. Zgodności/Compliance?</a:t>
            </a:r>
          </a:p>
          <a:p>
            <a:pPr marL="285739" marR="0" lvl="0" indent="-285739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" dirty="0"/>
              <a:t>Czy ta osoba jest zaznajomiona ze zobowiązaniami w zakresie zgodności/compliance i jakości wynikającymi z umowy? </a:t>
            </a:r>
          </a:p>
          <a:p>
            <a:pPr marL="285739" marR="0" lvl="0" indent="-285739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" dirty="0"/>
              <a:t>Czy ta osoba jest na bieżąco ze zmianami wymagań dotyczących zgodności/compliance? </a:t>
            </a:r>
          </a:p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B629A65-8E23-DA61-63B8-C37155A6FD4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07688" y="1291402"/>
            <a:ext cx="3507052" cy="4136558"/>
          </a:xfrm>
          <a:prstGeom prst="ellipse">
            <a:avLst/>
          </a:prstGeom>
          <a:ln w="63500" cap="rnd">
            <a:solidFill>
              <a:schemeClr val="bg1">
                <a:lumMod val="50000"/>
                <a:lumOff val="5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87C697-D81E-4D11-AB14-323C4BE46CD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63083" y="6388511"/>
            <a:ext cx="8770938" cy="128177"/>
          </a:xfrm>
        </p:spPr>
        <p:txBody>
          <a:bodyPr wrap="square" anchor="b">
            <a:normAutofit/>
          </a:bodyPr>
          <a:lstStyle/>
          <a:p>
            <a:pPr defTabSz="380985">
              <a:spcAft>
                <a:spcPts val="600"/>
              </a:spcAft>
            </a:pPr>
            <a:r>
              <a:rPr lang="pl" dirty="0"/>
              <a:t>Prezentacja dotycząca compliance dot. dystrybutorów - czerwiec 2023 r. - Publiczna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2EB7B7-C6C5-A4C1-8801-5234B9A4A9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017" y="3319262"/>
            <a:ext cx="8839966" cy="21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3971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3D2F7BE-C240-3C6F-EDB3-5ECCBC94BF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983" y="556501"/>
            <a:ext cx="10063191" cy="53949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32D9F5-62BB-4FE0-850C-9FAA423E5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661" y="364687"/>
            <a:ext cx="11002363" cy="332143"/>
          </a:xfrm>
        </p:spPr>
        <p:txBody>
          <a:bodyPr wrap="square" anchor="t">
            <a:normAutofit/>
          </a:bodyPr>
          <a:lstStyle/>
          <a:p>
            <a:r>
              <a:rPr lang="pl" dirty="0"/>
              <a:t>Polityka compliance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6D1CA47-50C1-4070-9DF1-D8C3E748034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3990" y="984250"/>
            <a:ext cx="3509698" cy="461665"/>
          </a:xfrm>
        </p:spPr>
        <p:txBody>
          <a:bodyPr wrap="square" anchor="t">
            <a:normAutofit/>
          </a:bodyPr>
          <a:lstStyle/>
          <a:p>
            <a:r>
              <a:rPr lang="pl" dirty="0"/>
              <a:t>Kluczowe elementy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FE971F7-A82C-4624-9BDE-B6C8E802A535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596636" y="1814903"/>
            <a:ext cx="3507052" cy="4136558"/>
          </a:xfrm>
        </p:spPr>
        <p:txBody>
          <a:bodyPr>
            <a:normAutofit fontScale="92500"/>
          </a:bodyPr>
          <a:lstStyle/>
          <a:p>
            <a:pPr marL="285739" indent="-285739" defTabSz="76197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l" altLang="en-US" sz="1600" dirty="0">
                <a:ea typeface="Calibri" panose="020F0502020204030204" pitchFamily="34" charset="0"/>
                <a:cs typeface="Arial" panose="020B0604020202020204" pitchFamily="34" charset="0"/>
              </a:rPr>
              <a:t>Przekazywanie pracownikom informacji pisemnie oraz werbalnie</a:t>
            </a:r>
          </a:p>
          <a:p>
            <a:pPr marL="285739" indent="-285739" defTabSz="76197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l" altLang="en-US" sz="1600" dirty="0">
                <a:ea typeface="Calibri" panose="020F0502020204030204" pitchFamily="34" charset="0"/>
                <a:cs typeface="Arial" panose="020B0604020202020204" pitchFamily="34" charset="0"/>
              </a:rPr>
              <a:t>Musi obejmować następujące obszary:</a:t>
            </a:r>
          </a:p>
          <a:p>
            <a:pPr marL="742768" lvl="1" indent="-285739" defTabSz="76197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pl" altLang="en-US" sz="1600" dirty="0">
                <a:ea typeface="Calibri" panose="020F0502020204030204" pitchFamily="34" charset="0"/>
                <a:cs typeface="Arial" panose="020B0604020202020204" pitchFamily="34" charset="0"/>
              </a:rPr>
              <a:t>Posiłki i gościnność</a:t>
            </a:r>
          </a:p>
          <a:p>
            <a:pPr marL="742768" lvl="1" indent="-285739" defTabSz="76197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pl" altLang="en-US" sz="1600" dirty="0">
                <a:ea typeface="Calibri" panose="020F0502020204030204" pitchFamily="34" charset="0"/>
                <a:cs typeface="Arial" panose="020B0604020202020204" pitchFamily="34" charset="0"/>
              </a:rPr>
              <a:t>Darowizny</a:t>
            </a:r>
          </a:p>
          <a:p>
            <a:pPr marL="742768" lvl="1" indent="-285739" defTabSz="76197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pl" altLang="en-US" sz="1600" dirty="0">
                <a:ea typeface="Calibri" panose="020F0502020204030204" pitchFamily="34" charset="0"/>
                <a:cs typeface="Arial" panose="020B0604020202020204" pitchFamily="34" charset="0"/>
              </a:rPr>
              <a:t>Umowy konsultingowe</a:t>
            </a:r>
          </a:p>
          <a:p>
            <a:pPr marL="742768" lvl="1" indent="-285739" defTabSz="76197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pl" altLang="en-US" sz="1600" dirty="0">
                <a:ea typeface="Calibri" panose="020F0502020204030204" pitchFamily="34" charset="0"/>
                <a:cs typeface="Arial" panose="020B0604020202020204" pitchFamily="34" charset="0"/>
              </a:rPr>
              <a:t>Edukacja pracowników ochrony zdrowia</a:t>
            </a:r>
          </a:p>
          <a:p>
            <a:pPr marL="742768" lvl="1" indent="-285739" defTabSz="76197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pl" altLang="en-US" sz="1600" dirty="0">
                <a:ea typeface="Calibri" panose="020F0502020204030204" pitchFamily="34" charset="0"/>
                <a:cs typeface="Arial" panose="020B0604020202020204" pitchFamily="34" charset="0"/>
              </a:rPr>
              <a:t>Ofert</a:t>
            </a:r>
          </a:p>
          <a:p>
            <a:pPr marL="742768" lvl="1" indent="-285739" defTabSz="76197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pl" altLang="en-US" sz="1600" dirty="0">
                <a:ea typeface="Calibri" panose="020F0502020204030204" pitchFamily="34" charset="0"/>
                <a:cs typeface="Arial" panose="020B0604020202020204" pitchFamily="34" charset="0"/>
              </a:rPr>
              <a:t>Próbki i darmowe towary</a:t>
            </a:r>
          </a:p>
          <a:p>
            <a:pPr marL="742768" lvl="1" indent="-285739" defTabSz="76197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pl" altLang="en-US" sz="1600" dirty="0">
                <a:ea typeface="Calibri" panose="020F0502020204030204" pitchFamily="34" charset="0"/>
                <a:cs typeface="Arial" panose="020B0604020202020204" pitchFamily="34" charset="0"/>
              </a:rPr>
              <a:t>Prezenty</a:t>
            </a:r>
          </a:p>
          <a:p>
            <a:pPr marL="742768" lvl="1" indent="-285739" defTabSz="76197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pl" altLang="en-US" sz="1600" dirty="0">
                <a:ea typeface="Calibri" panose="020F0502020204030204" pitchFamily="34" charset="0"/>
                <a:cs typeface="Arial" panose="020B0604020202020204" pitchFamily="34" charset="0"/>
              </a:rPr>
              <a:t>Konflikty interesów</a:t>
            </a:r>
          </a:p>
          <a:p>
            <a:pPr marL="742768" lvl="1" indent="-285739" defTabSz="76197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pl" altLang="en-US" sz="1600" dirty="0">
                <a:ea typeface="Calibri" panose="020F0502020204030204" pitchFamily="34" charset="0"/>
                <a:cs typeface="Arial" panose="020B0604020202020204" pitchFamily="34" charset="0"/>
              </a:rPr>
              <a:t>Korzystanie z usług poddystrybutorów</a:t>
            </a:r>
          </a:p>
          <a:p>
            <a:pPr marL="285739" indent="-285739" defTabSz="76197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l" altLang="en-US" sz="1600" dirty="0">
                <a:ea typeface="Calibri" panose="020F0502020204030204" pitchFamily="34" charset="0"/>
                <a:cs typeface="Arial" panose="020B0604020202020204" pitchFamily="34" charset="0"/>
              </a:rPr>
              <a:t>Należy przestrzegać międzynarodowych lub lokalnych przepisów branżowych</a:t>
            </a:r>
            <a:endParaRPr lang="en-US" sz="1800" dirty="0">
              <a:latin typeface="Effra"/>
              <a:cs typeface="Effra"/>
            </a:endParaRPr>
          </a:p>
          <a:p>
            <a:pPr defTabSz="761970" eaLnBrk="0" fontAlgn="base" hangingPunct="0">
              <a:spcBef>
                <a:spcPct val="0"/>
              </a:spcBef>
              <a:spcAft>
                <a:spcPts val="600"/>
              </a:spcAft>
            </a:pPr>
            <a:endParaRPr lang="en-GB" altLang="en-US" sz="1667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1E5A9AC-C6D1-4050-B348-9EEA9397907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340491" y="984250"/>
            <a:ext cx="3512344" cy="461665"/>
          </a:xfrm>
        </p:spPr>
        <p:txBody>
          <a:bodyPr wrap="square" anchor="t">
            <a:normAutofit fontScale="85000" lnSpcReduction="10000"/>
          </a:bodyPr>
          <a:lstStyle/>
          <a:p>
            <a:r>
              <a:rPr lang="pl" dirty="0"/>
              <a:t>Kwestie do rozważenia</a:t>
            </a:r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CE306462-B9E7-4D98-ACBF-F166CC3AAD0A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345782" y="1814903"/>
            <a:ext cx="3507052" cy="4136558"/>
          </a:xfrm>
        </p:spPr>
        <p:txBody>
          <a:bodyPr>
            <a:normAutofit/>
          </a:bodyPr>
          <a:lstStyle/>
          <a:p>
            <a:pPr marL="285739" indent="-285739">
              <a:lnSpc>
                <a:spcPts val="2333"/>
              </a:lnSpc>
              <a:buFont typeface="Arial" panose="020B0604020202020204" pitchFamily="34" charset="0"/>
              <a:buChar char="•"/>
            </a:pPr>
            <a:r>
              <a:rPr lang="pl" sz="1800" dirty="0">
                <a:cs typeface="Arial" panose="020B0604020202020204" pitchFamily="34" charset="0"/>
              </a:rPr>
              <a:t>Czy Twój dystrybutor przyjął Kodeks Postępowania, czy to wzorcowy Kodeks podany na naszej stronie internetowej, czy też zasadniczo równoważny?</a:t>
            </a:r>
          </a:p>
          <a:p>
            <a:pPr marL="285739" indent="-285739">
              <a:lnSpc>
                <a:spcPts val="2333"/>
              </a:lnSpc>
              <a:buFont typeface="Arial" panose="020B0604020202020204" pitchFamily="34" charset="0"/>
              <a:buChar char="•"/>
            </a:pPr>
            <a:r>
              <a:rPr lang="pl" sz="1800" dirty="0">
                <a:cs typeface="Arial" panose="020B0604020202020204" pitchFamily="34" charset="0"/>
              </a:rPr>
              <a:t>Czy kodeks oraz jego limity i zasady zostały przekazane pracownikom i agentom dystrybutora, którzy sprzedają produkty Medtronic?</a:t>
            </a:r>
            <a:endParaRPr lang="en-US" sz="1800" dirty="0">
              <a:latin typeface="Effra"/>
              <a:cs typeface="Effra"/>
            </a:endParaRPr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87C697-D81E-4D11-AB14-323C4BE46CD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63083" y="6388511"/>
            <a:ext cx="8770938" cy="128177"/>
          </a:xfrm>
        </p:spPr>
        <p:txBody>
          <a:bodyPr wrap="square" anchor="b">
            <a:normAutofit/>
          </a:bodyPr>
          <a:lstStyle/>
          <a:p>
            <a:pPr defTabSz="380985">
              <a:spcAft>
                <a:spcPts val="600"/>
              </a:spcAft>
            </a:pPr>
            <a:r>
              <a:rPr lang="pl"/>
              <a:t>Prezentacja dotycząca zgodności dystrybutorów - czerwiec 2023 r. - Publiczna</a:t>
            </a:r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1C4EFEEE-7C53-1A57-309F-DC663DA3DD85}"/>
              </a:ext>
            </a:extLst>
          </p:cNvPr>
          <p:cNvSpPr txBox="1">
            <a:spLocks/>
          </p:cNvSpPr>
          <p:nvPr/>
        </p:nvSpPr>
        <p:spPr>
          <a:xfrm>
            <a:off x="8140966" y="1003300"/>
            <a:ext cx="3512344" cy="461665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rmAutofit fontScale="85000" lnSpcReduction="10000"/>
          </a:bodyPr>
          <a:lstStyle>
            <a:lvl1pPr marL="0" indent="0" algn="l" defTabSz="914363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52394" indent="-152394" algn="l" defTabSz="914363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4788" indent="-152394" algn="l" defTabSz="914363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–"/>
              <a:defRPr lang="en-US" sz="1333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7182" indent="-152394" algn="l" defTabSz="914363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167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9576" indent="-152394" algn="l" defTabSz="914363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–"/>
              <a:defRPr lang="en-US" sz="1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99" indent="-228591" algn="l" defTabSz="91436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81" indent="-228591" algn="l" defTabSz="91436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63" indent="-228591" algn="l" defTabSz="91436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5" indent="-228591" algn="l" defTabSz="91436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" dirty="0"/>
              <a:t>Materiały referencyjne</a:t>
            </a:r>
          </a:p>
        </p:txBody>
      </p:sp>
      <p:sp>
        <p:nvSpPr>
          <p:cNvPr id="4" name="Content Placeholder 18">
            <a:extLst>
              <a:ext uri="{FF2B5EF4-FFF2-40B4-BE49-F238E27FC236}">
                <a16:creationId xmlns:a16="http://schemas.microsoft.com/office/drawing/2014/main" id="{5242EECC-B1EC-6093-E1C5-BC169CCF3755}"/>
              </a:ext>
            </a:extLst>
          </p:cNvPr>
          <p:cNvSpPr txBox="1">
            <a:spLocks/>
          </p:cNvSpPr>
          <p:nvPr/>
        </p:nvSpPr>
        <p:spPr>
          <a:xfrm>
            <a:off x="8206978" y="1814903"/>
            <a:ext cx="3507052" cy="413655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363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67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52394" indent="-152394" algn="l" defTabSz="914363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4788" indent="-152394" algn="l" defTabSz="914363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–"/>
              <a:defRPr lang="en-US" sz="1333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7182" indent="-152394" algn="l" defTabSz="914363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167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9576" indent="-152394" algn="l" defTabSz="914363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–"/>
              <a:defRPr lang="en-US" sz="1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99" indent="-228591" algn="l" defTabSz="91436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81" indent="-228591" algn="l" defTabSz="91436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63" indent="-228591" algn="l" defTabSz="91436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5" indent="-228591" algn="l" defTabSz="91436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39" indent="-285739">
              <a:lnSpc>
                <a:spcPts val="2333"/>
              </a:lnSpc>
              <a:buFont typeface="Arial" panose="020B0604020202020204" pitchFamily="34" charset="0"/>
              <a:buChar char="•"/>
            </a:pPr>
            <a:r>
              <a:rPr lang="pl" sz="1800" dirty="0">
                <a:cs typeface="Arial" panose="020B0604020202020204" pitchFamily="34" charset="0"/>
              </a:rPr>
              <a:t>Przykładowy Kodeks Postępowania</a:t>
            </a:r>
          </a:p>
          <a:p>
            <a:pPr marL="285739" indent="-285739">
              <a:lnSpc>
                <a:spcPts val="2333"/>
              </a:lnSpc>
              <a:buFont typeface="Arial" panose="020B0604020202020204" pitchFamily="34" charset="0"/>
              <a:buChar char="•"/>
            </a:pPr>
            <a:r>
              <a:rPr lang="pl" sz="1800" dirty="0">
                <a:cs typeface="Arial" panose="020B0604020202020204" pitchFamily="34" charset="0"/>
              </a:rPr>
              <a:t>Co robić, a czego nie</a:t>
            </a:r>
          </a:p>
          <a:p>
            <a:pPr marL="285739" indent="-285739">
              <a:lnSpc>
                <a:spcPts val="2333"/>
              </a:lnSpc>
              <a:buFont typeface="Arial" panose="020B0604020202020204" pitchFamily="34" charset="0"/>
              <a:buChar char="•"/>
            </a:pPr>
            <a:r>
              <a:rPr lang="pl" sz="1800" dirty="0">
                <a:cs typeface="Arial" panose="020B0604020202020204" pitchFamily="34" charset="0"/>
              </a:rPr>
              <a:t>Formularz uczestnictwa w szkoleniu dla pracowników dystrybutora</a:t>
            </a:r>
          </a:p>
          <a:p>
            <a:pPr>
              <a:lnSpc>
                <a:spcPts val="2333"/>
              </a:lnSpc>
            </a:pPr>
            <a:endParaRPr lang="en-US" sz="1800" dirty="0">
              <a:cs typeface="Arial" panose="020B0604020202020204" pitchFamily="34" charset="0"/>
            </a:endParaRPr>
          </a:p>
          <a:p>
            <a:pPr>
              <a:lnSpc>
                <a:spcPts val="2333"/>
              </a:lnSpc>
            </a:pPr>
            <a:r>
              <a:rPr lang="pl" sz="1800" dirty="0">
                <a:cs typeface="Arial" panose="020B0604020202020204" pitchFamily="34" charset="0"/>
              </a:rPr>
              <a:t>     Uzyskaj do nich dostęp </a:t>
            </a:r>
            <a:r>
              <a:rPr lang="pl" sz="1800" dirty="0">
                <a:cs typeface="Arial" panose="020B0604020202020204" pitchFamily="34" charset="0"/>
                <a:hlinkClick r:id="rId3"/>
              </a:rPr>
              <a:t>tutaj</a:t>
            </a:r>
            <a:r>
              <a:rPr lang="pl" sz="1800" dirty="0">
                <a:cs typeface="Arial" panose="020B0604020202020204" pitchFamily="34" charset="0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1123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32D9F5-62BB-4FE0-850C-9FAA423E5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661" y="364687"/>
            <a:ext cx="11002363" cy="332143"/>
          </a:xfrm>
        </p:spPr>
        <p:txBody>
          <a:bodyPr/>
          <a:lstStyle/>
          <a:p>
            <a:r>
              <a:rPr lang="pl" dirty="0"/>
              <a:t>Szkolenie w zakresie zgodności/compliance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6F8E2FF-E8E1-456F-9E6E-9CE25567C29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3990" y="831850"/>
            <a:ext cx="3509698" cy="461665"/>
          </a:xfrm>
        </p:spPr>
        <p:txBody>
          <a:bodyPr/>
          <a:lstStyle/>
          <a:p>
            <a:r>
              <a:rPr lang="pl" dirty="0"/>
              <a:t>Kluczowe elementy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6ACE220B-440B-4408-91EE-2FAE076D2D28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596636" y="1889592"/>
            <a:ext cx="3507052" cy="4136558"/>
          </a:xfrm>
        </p:spPr>
        <p:txBody>
          <a:bodyPr>
            <a:normAutofit fontScale="92500" lnSpcReduction="20000"/>
          </a:bodyPr>
          <a:lstStyle/>
          <a:p>
            <a:pPr marL="285739" indent="-285739" defTabSz="76197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l" altLang="en-US" sz="1600" dirty="0">
                <a:ea typeface="Calibri" panose="020F0502020204030204" pitchFamily="34" charset="0"/>
                <a:cs typeface="Arial" panose="020B0604020202020204" pitchFamily="34" charset="0"/>
              </a:rPr>
              <a:t>Szkolenie prowadzone przez Medtronic lub wyznaczone przez nią stowarzyszenie lub szkolenie organizowane przez dystrybutora</a:t>
            </a:r>
          </a:p>
          <a:p>
            <a:pPr marL="285739" indent="-285739" defTabSz="76197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l" altLang="en-US" sz="1600" dirty="0">
                <a:ea typeface="Calibri" panose="020F0502020204030204" pitchFamily="34" charset="0"/>
                <a:cs typeface="Arial" panose="020B0604020202020204" pitchFamily="34" charset="0"/>
              </a:rPr>
              <a:t>Medtronic może ułatwić dostęp do zasobów szkoleniowych w zakresie zgodności/compliance</a:t>
            </a:r>
          </a:p>
          <a:p>
            <a:pPr marL="285739" indent="-285739" defTabSz="76197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l" altLang="en-US" sz="1600" dirty="0">
                <a:ea typeface="Calibri" panose="020F0502020204030204" pitchFamily="34" charset="0"/>
                <a:cs typeface="Arial" panose="020B0604020202020204" pitchFamily="34" charset="0"/>
              </a:rPr>
              <a:t>Treści dostarczane przez Medtronic lub jej wyznaczone stowarzyszenie według własnego uznania lub równoważne</a:t>
            </a:r>
          </a:p>
          <a:p>
            <a:pPr marL="285739" indent="-285739" defTabSz="76197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l" altLang="en-US" sz="1600" dirty="0">
                <a:ea typeface="Calibri" panose="020F0502020204030204" pitchFamily="34" charset="0"/>
                <a:cs typeface="Arial" panose="020B0604020202020204" pitchFamily="34" charset="0"/>
              </a:rPr>
              <a:t>Prowadzenie ewidencji i kopii treści szkoleń.</a:t>
            </a:r>
          </a:p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696C296-A1D2-4C9E-86B8-1AC00D6B348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340491" y="831850"/>
            <a:ext cx="3512344" cy="461665"/>
          </a:xfrm>
        </p:spPr>
        <p:txBody>
          <a:bodyPr/>
          <a:lstStyle/>
          <a:p>
            <a:r>
              <a:rPr lang="pl" dirty="0"/>
              <a:t>Kwestie do rozważenia 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2012BE64-1132-4178-AB5D-718905423251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340491" y="1796649"/>
            <a:ext cx="3507052" cy="4136558"/>
          </a:xfrm>
        </p:spPr>
        <p:txBody>
          <a:bodyPr>
            <a:normAutofit fontScale="25000" lnSpcReduction="20000"/>
          </a:bodyPr>
          <a:lstStyle/>
          <a:p>
            <a:pPr marL="285739" indent="-285739">
              <a:lnSpc>
                <a:spcPts val="2333"/>
              </a:lnSpc>
              <a:buFont typeface="Arial" panose="020B0604020202020204" pitchFamily="34" charset="0"/>
              <a:buChar char="•"/>
            </a:pPr>
            <a:r>
              <a:rPr lang="pl" sz="4300" dirty="0">
                <a:cs typeface="Arial" panose="020B0604020202020204" pitchFamily="34" charset="0"/>
              </a:rPr>
              <a:t>Czy Lider ds. </a:t>
            </a:r>
            <a:r>
              <a:rPr lang="pl-PL" sz="4300" dirty="0">
                <a:cs typeface="Arial" panose="020B0604020202020204" pitchFamily="34" charset="0"/>
              </a:rPr>
              <a:t>Z</a:t>
            </a:r>
            <a:r>
              <a:rPr lang="pl" sz="4300" dirty="0">
                <a:cs typeface="Arial" panose="020B0604020202020204" pitchFamily="34" charset="0"/>
              </a:rPr>
              <a:t>godności/compliance Twojego dystrybutora uczestniczył w jakimkolwiek szkoleniu dotyczącym zgodności/compliance zorganizowanym przez Medtronic? </a:t>
            </a:r>
          </a:p>
          <a:p>
            <a:pPr marL="285739" indent="-285739">
              <a:lnSpc>
                <a:spcPts val="2333"/>
              </a:lnSpc>
              <a:buFont typeface="Arial" panose="020B0604020202020204" pitchFamily="34" charset="0"/>
              <a:buChar char="•"/>
            </a:pPr>
            <a:r>
              <a:rPr lang="pl" sz="4300" dirty="0">
                <a:cs typeface="Arial" panose="020B0604020202020204" pitchFamily="34" charset="0"/>
              </a:rPr>
              <a:t>Czy Twój dystrybutor przeprowadził szkolenie w zakresie zgodności/compliance dla swoich pracowników i poddystrybutorów?</a:t>
            </a:r>
          </a:p>
          <a:p>
            <a:pPr marL="285739" indent="-285739">
              <a:lnSpc>
                <a:spcPts val="2333"/>
              </a:lnSpc>
              <a:buFont typeface="Arial" panose="020B0604020202020204" pitchFamily="34" charset="0"/>
              <a:buChar char="•"/>
            </a:pPr>
            <a:r>
              <a:rPr lang="pl" sz="4300" dirty="0">
                <a:cs typeface="Arial" panose="020B0604020202020204" pitchFamily="34" charset="0"/>
              </a:rPr>
              <a:t>Czy treść oferowanego szkolenia jest zgodna z treścią Medtronic lub podobna?</a:t>
            </a:r>
          </a:p>
          <a:p>
            <a:pPr marL="285739" indent="-285739">
              <a:lnSpc>
                <a:spcPts val="2333"/>
              </a:lnSpc>
              <a:buFont typeface="Arial" panose="020B0604020202020204" pitchFamily="34" charset="0"/>
              <a:buChar char="•"/>
            </a:pPr>
            <a:r>
              <a:rPr lang="pl" sz="4300" dirty="0">
                <a:cs typeface="Arial" panose="020B0604020202020204" pitchFamily="34" charset="0"/>
              </a:rPr>
              <a:t>Czy Twój dystrybutor prowadzi pisemną dokumentację dotyczącą tego, którzy pracownicy lub poddystrybutorzy zostali przeszkoleni i kiedy zostali przeszkoleni?</a:t>
            </a:r>
          </a:p>
          <a:p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594D2FF5-8B1D-47FB-BF21-40A153F4190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089637" y="831850"/>
            <a:ext cx="3506387" cy="461665"/>
          </a:xfrm>
        </p:spPr>
        <p:txBody>
          <a:bodyPr/>
          <a:lstStyle/>
          <a:p>
            <a:r>
              <a:rPr lang="pl" dirty="0"/>
              <a:t>Materiały referencyjne</a:t>
            </a:r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BC120ED7-2D48-4C64-AF23-6021F468EB07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8165836" y="1785025"/>
            <a:ext cx="3507052" cy="4136558"/>
          </a:xfrm>
        </p:spPr>
        <p:txBody>
          <a:bodyPr>
            <a:normAutofit/>
          </a:bodyPr>
          <a:lstStyle/>
          <a:p>
            <a:pPr marL="285739" indent="-285739">
              <a:lnSpc>
                <a:spcPts val="2333"/>
              </a:lnSpc>
              <a:buFont typeface="Arial" panose="020B0604020202020204" pitchFamily="34" charset="0"/>
              <a:buChar char="•"/>
            </a:pPr>
            <a:r>
              <a:rPr lang="pl" sz="1600" dirty="0">
                <a:cs typeface="Arial" panose="020B0604020202020204" pitchFamily="34" charset="0"/>
              </a:rPr>
              <a:t>Co robić, a czego nie</a:t>
            </a:r>
          </a:p>
          <a:p>
            <a:pPr marL="285739" indent="-285739">
              <a:lnSpc>
                <a:spcPts val="2333"/>
              </a:lnSpc>
              <a:buFont typeface="Arial" panose="020B0604020202020204" pitchFamily="34" charset="0"/>
              <a:buChar char="•"/>
            </a:pPr>
            <a:r>
              <a:rPr lang="pl" sz="1600" dirty="0">
                <a:cs typeface="Arial" panose="020B0604020202020204" pitchFamily="34" charset="0"/>
              </a:rPr>
              <a:t>Formularz uczestnictwa w szkoleniu dla pracowników dystrybutora</a:t>
            </a:r>
            <a:endParaRPr lang="en-US" dirty="0"/>
          </a:p>
          <a:p>
            <a:r>
              <a:rPr lang="en-US" sz="1600" dirty="0">
                <a:cs typeface="Arial" panose="020B0604020202020204" pitchFamily="34" charset="0"/>
              </a:rPr>
              <a:t>      </a:t>
            </a:r>
          </a:p>
          <a:p>
            <a:r>
              <a:rPr lang="pl" sz="1600" dirty="0">
                <a:cs typeface="Arial" panose="020B0604020202020204" pitchFamily="34" charset="0"/>
              </a:rPr>
              <a:t>      Uzyskaj do nich dostęp </a:t>
            </a:r>
            <a:r>
              <a:rPr lang="pl" sz="1600" dirty="0">
                <a:cs typeface="Arial" panose="020B0604020202020204" pitchFamily="34" charset="0"/>
                <a:hlinkClick r:id="rId2"/>
              </a:rPr>
              <a:t>tutaj</a:t>
            </a:r>
            <a:r>
              <a:rPr lang="pl" sz="1600" dirty="0">
                <a:cs typeface="Arial" panose="020B0604020202020204" pitchFamily="34" charset="0"/>
              </a:rPr>
              <a:t>.</a:t>
            </a:r>
            <a:endParaRPr lang="en-US" dirty="0"/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87C697-D81E-4D11-AB14-323C4BE46CD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63083" y="6388511"/>
            <a:ext cx="8770938" cy="128177"/>
          </a:xfrm>
        </p:spPr>
        <p:txBody>
          <a:bodyPr/>
          <a:lstStyle/>
          <a:p>
            <a:pPr defTabSz="380985"/>
            <a:r>
              <a:rPr lang="pl">
                <a:solidFill>
                  <a:srgbClr val="FFFFFF"/>
                </a:solidFill>
                <a:latin typeface="Avenir Next World"/>
              </a:rPr>
              <a:t>Prezentacja dotycząca zgodności dystrybutorów - czerwiec 2023 r. - Publiczna</a:t>
            </a:r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507FDB1F-0EE1-CE6F-5D25-0DFC3B63793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28042870"/>
              </p:ext>
            </p:extLst>
          </p:nvPr>
        </p:nvGraphicFramePr>
        <p:xfrm>
          <a:off x="7382317" y="3864928"/>
          <a:ext cx="3977640" cy="2651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534567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49001D5-D4CD-83AB-F94D-01B3B9790F9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63"/>
          <a:stretch/>
        </p:blipFill>
        <p:spPr>
          <a:xfrm>
            <a:off x="2144183" y="646576"/>
            <a:ext cx="9740070" cy="529639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32D9F5-62BB-4FE0-850C-9FAA423E5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661" y="364687"/>
            <a:ext cx="11002363" cy="332143"/>
          </a:xfrm>
        </p:spPr>
        <p:txBody>
          <a:bodyPr/>
          <a:lstStyle/>
          <a:p>
            <a:r>
              <a:rPr lang="pl" dirty="0"/>
              <a:t>Poddystrybutorzy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6F8E2FF-E8E1-456F-9E6E-9CE25567C29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3990" y="927100"/>
            <a:ext cx="3509698" cy="461665"/>
          </a:xfrm>
        </p:spPr>
        <p:txBody>
          <a:bodyPr/>
          <a:lstStyle/>
          <a:p>
            <a:r>
              <a:rPr lang="pl" dirty="0"/>
              <a:t>Kluczowe elementy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6ACE220B-440B-4408-91EE-2FAE076D2D28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12349" y="1920032"/>
            <a:ext cx="3507052" cy="4136558"/>
          </a:xfrm>
        </p:spPr>
        <p:txBody>
          <a:bodyPr>
            <a:normAutofit fontScale="92500" lnSpcReduction="20000"/>
          </a:bodyPr>
          <a:lstStyle/>
          <a:p>
            <a:pPr marL="285739" indent="-285739" defTabSz="76197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l" altLang="en-US" sz="1600" dirty="0">
                <a:ea typeface="Calibri" panose="020F0502020204030204" pitchFamily="34" charset="0"/>
                <a:cs typeface="Arial" panose="020B0604020202020204" pitchFamily="34" charset="0"/>
              </a:rPr>
              <a:t>Dostarcz Medtronic wypełniony formularz powiadomienia o korzystaniu z usług poddystrybutorów, jeśli ma to zastosowanie</a:t>
            </a:r>
          </a:p>
          <a:p>
            <a:pPr marL="285739" indent="-285739" defTabSz="76197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l" altLang="en-US" sz="1600" dirty="0">
                <a:ea typeface="Calibri" panose="020F0502020204030204" pitchFamily="34" charset="0"/>
                <a:cs typeface="Arial" panose="020B0604020202020204" pitchFamily="34" charset="0"/>
              </a:rPr>
              <a:t>Partnerzy powinni zostać poddani kontroli</a:t>
            </a:r>
          </a:p>
          <a:p>
            <a:pPr marL="285739" indent="-285739" defTabSz="76197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l" altLang="en-US" sz="1600" dirty="0">
                <a:ea typeface="Calibri" panose="020F0502020204030204" pitchFamily="34" charset="0"/>
                <a:cs typeface="Arial" panose="020B0604020202020204" pitchFamily="34" charset="0"/>
              </a:rPr>
              <a:t>Pisemne umowy muszą zawierać klauzule zgodności i audytu w taki, samym zakresie i standardzie, jak umowa z Medtronic.</a:t>
            </a:r>
          </a:p>
          <a:p>
            <a:pPr marL="285739" indent="-285739" defTabSz="76197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l" altLang="en-US" sz="1600" dirty="0">
                <a:ea typeface="Calibri" panose="020F0502020204030204" pitchFamily="34" charset="0"/>
                <a:cs typeface="Arial" panose="020B0604020202020204" pitchFamily="34" charset="0"/>
              </a:rPr>
              <a:t>Podziel się Kodeksem postępowania dystrybutorów Medtronic</a:t>
            </a:r>
          </a:p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696C296-A1D2-4C9E-86B8-1AC00D6B348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340491" y="927100"/>
            <a:ext cx="3512344" cy="461665"/>
          </a:xfrm>
        </p:spPr>
        <p:txBody>
          <a:bodyPr/>
          <a:lstStyle/>
          <a:p>
            <a:r>
              <a:rPr lang="pl" dirty="0"/>
              <a:t>Kwestie do rozważenia 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2012BE64-1132-4178-AB5D-718905423251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340491" y="1898216"/>
            <a:ext cx="3507052" cy="4136558"/>
          </a:xfrm>
        </p:spPr>
        <p:txBody>
          <a:bodyPr>
            <a:normAutofit fontScale="25000" lnSpcReduction="20000"/>
          </a:bodyPr>
          <a:lstStyle/>
          <a:p>
            <a:pPr marL="285739" indent="-285739">
              <a:lnSpc>
                <a:spcPts val="2333"/>
              </a:lnSpc>
              <a:buFont typeface="Arial" panose="020B0604020202020204" pitchFamily="34" charset="0"/>
              <a:buChar char="•"/>
            </a:pPr>
            <a:r>
              <a:rPr lang="pl" sz="4800" dirty="0">
                <a:cs typeface="Arial" panose="020B0604020202020204" pitchFamily="34" charset="0"/>
              </a:rPr>
              <a:t>Czy Twój dystrybutor korzysta z usług poddystrybutorów w celu sprzedaży produktów Medtronic?</a:t>
            </a:r>
          </a:p>
          <a:p>
            <a:pPr marL="285739" indent="-285739">
              <a:lnSpc>
                <a:spcPts val="2333"/>
              </a:lnSpc>
              <a:buFont typeface="Arial" panose="020B0604020202020204" pitchFamily="34" charset="0"/>
              <a:buChar char="•"/>
            </a:pPr>
            <a:r>
              <a:rPr lang="pl" sz="4800" dirty="0">
                <a:cs typeface="Arial" panose="020B0604020202020204" pitchFamily="34" charset="0"/>
              </a:rPr>
              <a:t>Czy dystrybutor powiadomił Medtronic?</a:t>
            </a:r>
          </a:p>
          <a:p>
            <a:pPr marL="285739" indent="-285739">
              <a:lnSpc>
                <a:spcPts val="2333"/>
              </a:lnSpc>
              <a:buFont typeface="Arial" panose="020B0604020202020204" pitchFamily="34" charset="0"/>
              <a:buChar char="•"/>
            </a:pPr>
            <a:r>
              <a:rPr lang="pl" sz="4800" dirty="0">
                <a:cs typeface="Arial" panose="020B0604020202020204" pitchFamily="34" charset="0"/>
              </a:rPr>
              <a:t>Czy Twój dystrybutor przeprowadza analizę due diligence w odniesieniu do poddystrybutorów, aby upewnić się, że nie stanowią oni ryzyka korupcji?  </a:t>
            </a:r>
          </a:p>
          <a:p>
            <a:pPr marL="285739" indent="-285739">
              <a:lnSpc>
                <a:spcPts val="2333"/>
              </a:lnSpc>
              <a:buFont typeface="Arial" panose="020B0604020202020204" pitchFamily="34" charset="0"/>
              <a:buChar char="•"/>
            </a:pPr>
            <a:r>
              <a:rPr lang="pl" sz="4800" dirty="0">
                <a:cs typeface="Arial" panose="020B0604020202020204" pitchFamily="34" charset="0"/>
              </a:rPr>
              <a:t>Czy Twój dystrybutor wymaga pisemnej umowy?</a:t>
            </a:r>
          </a:p>
          <a:p>
            <a:pPr marL="285739" indent="-285739">
              <a:lnSpc>
                <a:spcPts val="2333"/>
              </a:lnSpc>
              <a:buFont typeface="Arial" panose="020B0604020202020204" pitchFamily="34" charset="0"/>
              <a:buChar char="•"/>
            </a:pPr>
            <a:r>
              <a:rPr lang="pl" sz="4800" dirty="0">
                <a:cs typeface="Arial" panose="020B0604020202020204" pitchFamily="34" charset="0"/>
              </a:rPr>
              <a:t>Czy Twój dystrybutor zapewnia, że poddystrybutorzy spełniają wszystkie nasze wymagania dotyczące zgodności/compliance i jakości?</a:t>
            </a:r>
          </a:p>
          <a:p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594D2FF5-8B1D-47FB-BF21-40A153F4190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089637" y="927100"/>
            <a:ext cx="3506387" cy="461665"/>
          </a:xfrm>
        </p:spPr>
        <p:txBody>
          <a:bodyPr/>
          <a:lstStyle/>
          <a:p>
            <a:r>
              <a:rPr lang="pl" dirty="0"/>
              <a:t>Materiały referencyjne</a:t>
            </a:r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BC120ED7-2D48-4C64-AF23-6021F468EB07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8089637" y="1828227"/>
            <a:ext cx="3507052" cy="4136558"/>
          </a:xfrm>
        </p:spPr>
        <p:txBody>
          <a:bodyPr>
            <a:normAutofit/>
          </a:bodyPr>
          <a:lstStyle/>
          <a:p>
            <a:pPr marL="238115" indent="-23811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" sz="1600" dirty="0">
                <a:cs typeface="Effra"/>
              </a:rPr>
              <a:t>Powiadomienie o korzystaniu z usług poddystrybutorów</a:t>
            </a:r>
          </a:p>
          <a:p>
            <a:pPr marL="238115" indent="-23811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" sz="1600" dirty="0">
                <a:cs typeface="Effra"/>
              </a:rPr>
              <a:t>Szybka kontrola due diligence</a:t>
            </a:r>
          </a:p>
          <a:p>
            <a:pPr marL="238115" indent="-23811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" sz="1600" dirty="0">
                <a:cs typeface="Effra"/>
              </a:rPr>
              <a:t>Co robić, a czego nie</a:t>
            </a:r>
          </a:p>
          <a:p>
            <a:pPr marL="238115" indent="-23811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" sz="1600" dirty="0">
                <a:cs typeface="Effra"/>
              </a:rPr>
              <a:t>Przykładowy Kodeks Postępowania</a:t>
            </a:r>
          </a:p>
          <a:p>
            <a:pPr>
              <a:lnSpc>
                <a:spcPct val="150000"/>
              </a:lnSpc>
            </a:pPr>
            <a:endParaRPr lang="en-US" sz="1600" dirty="0"/>
          </a:p>
          <a:p>
            <a:pPr>
              <a:lnSpc>
                <a:spcPct val="150000"/>
              </a:lnSpc>
            </a:pPr>
            <a:r>
              <a:rPr lang="pl" sz="1600" dirty="0">
                <a:cs typeface="Arial" panose="020B0604020202020204" pitchFamily="34" charset="0"/>
              </a:rPr>
              <a:t>     Uzyskaj do nich dostęp </a:t>
            </a:r>
            <a:r>
              <a:rPr lang="pl" sz="1600" dirty="0">
                <a:cs typeface="Arial" panose="020B0604020202020204" pitchFamily="34" charset="0"/>
                <a:hlinkClick r:id="rId3"/>
              </a:rPr>
              <a:t>tutaj</a:t>
            </a:r>
            <a:r>
              <a:rPr lang="pl" sz="1600" dirty="0">
                <a:cs typeface="Arial" panose="020B0604020202020204" pitchFamily="34" charset="0"/>
              </a:rPr>
              <a:t>.</a:t>
            </a:r>
            <a:endParaRPr lang="en-US" dirty="0"/>
          </a:p>
          <a:p>
            <a:pPr>
              <a:lnSpc>
                <a:spcPct val="150000"/>
              </a:lnSpc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87C697-D81E-4D11-AB14-323C4BE46CD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9258" y="6474236"/>
            <a:ext cx="8770938" cy="128177"/>
          </a:xfrm>
        </p:spPr>
        <p:txBody>
          <a:bodyPr/>
          <a:lstStyle/>
          <a:p>
            <a:pPr defTabSz="380985"/>
            <a:r>
              <a:rPr lang="pl" dirty="0">
                <a:solidFill>
                  <a:srgbClr val="FFFFFF"/>
                </a:solidFill>
                <a:latin typeface="Avenir Next World"/>
              </a:rPr>
              <a:t>Prezentacja dotycząca zgodności dystrybutorów - czerwiec 2023 r. - Publiczna</a:t>
            </a:r>
          </a:p>
        </p:txBody>
      </p:sp>
    </p:spTree>
    <p:extLst>
      <p:ext uri="{BB962C8B-B14F-4D97-AF65-F5344CB8AC3E}">
        <p14:creationId xmlns:p14="http://schemas.microsoft.com/office/powerpoint/2010/main" val="2763767280"/>
      </p:ext>
    </p:extLst>
  </p:cSld>
  <p:clrMapOvr>
    <a:masterClrMapping/>
  </p:clrMapOvr>
</p:sld>
</file>

<file path=ppt/theme/theme1.xml><?xml version="1.0" encoding="utf-8"?>
<a:theme xmlns:a="http://schemas.openxmlformats.org/drawingml/2006/main" name="Medtronic Theme">
  <a:themeElements>
    <a:clrScheme name="Custom 16">
      <a:dk1>
        <a:srgbClr val="FFFFFF"/>
      </a:dk1>
      <a:lt1>
        <a:srgbClr val="140F4B"/>
      </a:lt1>
      <a:dk2>
        <a:srgbClr val="4A7DFF"/>
      </a:dk2>
      <a:lt2>
        <a:srgbClr val="F2F2F2"/>
      </a:lt2>
      <a:accent1>
        <a:srgbClr val="0FC9F7"/>
      </a:accent1>
      <a:accent2>
        <a:srgbClr val="00DCB9"/>
      </a:accent2>
      <a:accent3>
        <a:srgbClr val="7ECA2A"/>
      </a:accent3>
      <a:accent4>
        <a:srgbClr val="FFAD00"/>
      </a:accent4>
      <a:accent5>
        <a:srgbClr val="ED002A"/>
      </a:accent5>
      <a:accent6>
        <a:srgbClr val="E5057F"/>
      </a:accent6>
      <a:hlink>
        <a:srgbClr val="4A7DFF"/>
      </a:hlink>
      <a:folHlink>
        <a:srgbClr val="DD57D4"/>
      </a:folHlink>
    </a:clrScheme>
    <a:fontScheme name="medtronic">
      <a:majorFont>
        <a:latin typeface="Avenir Next World"/>
        <a:ea typeface=""/>
        <a:cs typeface=""/>
      </a:majorFont>
      <a:minorFont>
        <a:latin typeface="Avenir Next World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lIns="137160" tIns="137160" rIns="137160" bIns="137160" rtlCol="0" anchor="t"/>
      <a:lstStyle>
        <a:defPPr algn="l">
          <a:defRPr sz="12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custClrLst>
    <a:custClr name="Purple">
      <a:srgbClr val="C529BB"/>
    </a:custClr>
    <a:custClr name="Purple, Lighter 80%">
      <a:srgbClr val="F4C7F1"/>
    </a:custClr>
    <a:custClr name="Purple, Lighter 40%">
      <a:srgbClr val="E88FE2"/>
    </a:custClr>
    <a:custClr name="Purple, Lighter 60%">
      <a:srgbClr val="DD57D4"/>
    </a:custClr>
    <a:custClr name="Purple, Darker 25%">
      <a:srgbClr val="951F8D"/>
    </a:custClr>
    <a:custClr name="Purple, Darker 50%">
      <a:srgbClr val="63145E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Lavender">
      <a:srgbClr val="654BDD"/>
    </a:custClr>
    <a:custClr name="Lavender, Lighter 80%">
      <a:srgbClr val="D9D2F6"/>
    </a:custClr>
    <a:custClr name="Lavender, Lighter 40%">
      <a:srgbClr val="B2A5EE"/>
    </a:custClr>
    <a:custClr name="Lavender, Lighter 60%">
      <a:srgbClr val="8C78E5"/>
    </a:custClr>
    <a:custClr name="Lavender, Darker 25%">
      <a:srgbClr val="3F23BA"/>
    </a:custClr>
    <a:custClr name="Lavender, Darker 50%">
      <a:srgbClr val="2A187C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rown">
      <a:srgbClr val="7B4D35"/>
    </a:custClr>
    <a:custClr name="Brown, Lighter 80%">
      <a:srgbClr val="E6D1C5"/>
    </a:custClr>
    <a:custClr name="Brown, Lighter 40%">
      <a:srgbClr val="CDA28B"/>
    </a:custClr>
    <a:custClr name="Brown, Lighter 60%">
      <a:srgbClr val="B47451"/>
    </a:custClr>
    <a:custClr name="Brown, Darker 25%">
      <a:srgbClr val="5E3B28"/>
    </a:custClr>
    <a:custClr name="Brown, Darker 50%">
      <a:srgbClr val="3E271B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</a:custClrLst>
  <a:extLst>
    <a:ext uri="{05A4C25C-085E-4340-85A3-A5531E510DB2}">
      <thm15:themeFamily xmlns:thm15="http://schemas.microsoft.com/office/thememl/2012/main" name="doc-temp-dk-16x9" id="{A289735D-0657-4766-80C0-2BDDEBC4F5F8}" vid="{0B1AA363-71AA-4CB8-917C-2D057E6ABFA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7578a5c-4d94-43f6-816f-eb134293327a" xsi:nil="true"/>
    <lcf76f155ced4ddcb4097134ff3c332f xmlns="98860760-3cce-4d77-bd54-22ad93036db4">
      <Terms xmlns="http://schemas.microsoft.com/office/infopath/2007/PartnerControls"/>
    </lcf76f155ced4ddcb4097134ff3c332f>
    <SharedWithUsers xmlns="47578a5c-4d94-43f6-816f-eb134293327a">
      <UserInfo>
        <DisplayName/>
        <AccountId xsi:nil="true"/>
        <AccountType/>
      </UserInfo>
    </SharedWithUsers>
    <MediaLengthInSeconds xmlns="98860760-3cce-4d77-bd54-22ad93036db4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31B7FA62386AE4FB7E5DFFE9EE35B91" ma:contentTypeVersion="12" ma:contentTypeDescription="Create a new document." ma:contentTypeScope="" ma:versionID="7e44c0c6f57ffbd2fe9fd3b879f6fac3">
  <xsd:schema xmlns:xsd="http://www.w3.org/2001/XMLSchema" xmlns:xs="http://www.w3.org/2001/XMLSchema" xmlns:p="http://schemas.microsoft.com/office/2006/metadata/properties" xmlns:ns2="98860760-3cce-4d77-bd54-22ad93036db4" xmlns:ns3="47578a5c-4d94-43f6-816f-eb134293327a" targetNamespace="http://schemas.microsoft.com/office/2006/metadata/properties" ma:root="true" ma:fieldsID="7bfc29421a1bfd84ba5799d0047e10d8" ns2:_="" ns3:_="">
    <xsd:import namespace="98860760-3cce-4d77-bd54-22ad93036db4"/>
    <xsd:import namespace="47578a5c-4d94-43f6-816f-eb134293327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860760-3cce-4d77-bd54-22ad93036d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9bdff84-a4da-460b-8613-303c0b90a24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578a5c-4d94-43f6-816f-eb134293327a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d73114f-6f63-4652-8e33-ff0f0f8fcc40}" ma:internalName="TaxCatchAll" ma:showField="CatchAllData" ma:web="47578a5c-4d94-43f6-816f-eb134293327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7ECAEFD-1119-4FC3-B3AA-0B410B649BC7}">
  <ds:schemaRefs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076af29c-8532-4fde-9f0a-6a9026300c26"/>
    <ds:schemaRef ds:uri="7166baad-96e8-48d9-9f15-28846acb1369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47578a5c-4d94-43f6-816f-eb134293327a"/>
    <ds:schemaRef ds:uri="98860760-3cce-4d77-bd54-22ad93036db4"/>
  </ds:schemaRefs>
</ds:datastoreItem>
</file>

<file path=customXml/itemProps2.xml><?xml version="1.0" encoding="utf-8"?>
<ds:datastoreItem xmlns:ds="http://schemas.openxmlformats.org/officeDocument/2006/customXml" ds:itemID="{28C72CC3-944A-49F3-8BFC-9F2A5DEDDD1E}"/>
</file>

<file path=customXml/itemProps3.xml><?xml version="1.0" encoding="utf-8"?>
<ds:datastoreItem xmlns:ds="http://schemas.openxmlformats.org/officeDocument/2006/customXml" ds:itemID="{CBAF8415-00A8-4C76-A6E7-2445D2BC4D3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1892</Words>
  <Application>Microsoft Office PowerPoint</Application>
  <PresentationFormat>Widescreen</PresentationFormat>
  <Paragraphs>263</Paragraphs>
  <Slides>15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Wingdings</vt:lpstr>
      <vt:lpstr>Arial</vt:lpstr>
      <vt:lpstr>Effra</vt:lpstr>
      <vt:lpstr>Avenir Next World Demi</vt:lpstr>
      <vt:lpstr>Calibri</vt:lpstr>
      <vt:lpstr>Effra Light</vt:lpstr>
      <vt:lpstr>Avenir Next World</vt:lpstr>
      <vt:lpstr>Avenir Next World Thin</vt:lpstr>
      <vt:lpstr>Medtronic Theme</vt:lpstr>
      <vt:lpstr>Prezentacja Compliance  dotycząca Dystrybutorów</vt:lpstr>
      <vt:lpstr>Porządek dzienny</vt:lpstr>
      <vt:lpstr>PowerPoint Presentation</vt:lpstr>
      <vt:lpstr>Wymagania Medtronic dotyczące compliance</vt:lpstr>
      <vt:lpstr>Wymagania dotyczące zgodności/compliance</vt:lpstr>
      <vt:lpstr>Lider ds. Zgodności/Compliance</vt:lpstr>
      <vt:lpstr>Polityka compliance</vt:lpstr>
      <vt:lpstr>Szkolenie w zakresie zgodności/compliance</vt:lpstr>
      <vt:lpstr>Poddystrybutorzy</vt:lpstr>
      <vt:lpstr>Księgi i zapisy</vt:lpstr>
      <vt:lpstr>Zagadnienia dotyczące jakości</vt:lpstr>
      <vt:lpstr>Konflikty interesów</vt:lpstr>
      <vt:lpstr>Końcowe przemyślenia </vt:lpstr>
      <vt:lpstr>Kontakt - Global Channel Compliance </vt:lpstr>
      <vt:lpstr>Dziękuję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zgodności dystrybutorów</dc:title>
  <dc:creator>Samaniego, Paola</dc:creator>
  <cp:lastModifiedBy>Mowinska, Monika</cp:lastModifiedBy>
  <cp:revision>6</cp:revision>
  <dcterms:created xsi:type="dcterms:W3CDTF">2023-05-26T16:47:13Z</dcterms:created>
  <dcterms:modified xsi:type="dcterms:W3CDTF">2023-11-06T13:23:23Z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0x010100831B7FA62386AE4FB7E5DFFE9EE35B91</vt:lpwstr>
  </property>
  <property fmtid="{D5CDD505-2E9C-101B-9397-08002B2CF9AE}" pid="3" name="Order">
    <vt:r8>978100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ComplianceAssetId">
    <vt:lpwstr/>
  </property>
  <property fmtid="{D5CDD505-2E9C-101B-9397-08002B2CF9AE}" pid="9" name="TemplateUrl">
    <vt:lpwstr/>
  </property>
  <property fmtid="{D5CDD505-2E9C-101B-9397-08002B2CF9AE}" pid="10" name="_ExtendedDescription">
    <vt:lpwstr/>
  </property>
  <property fmtid="{D5CDD505-2E9C-101B-9397-08002B2CF9AE}" pid="11" name="TriggerFlowInfo">
    <vt:lpwstr/>
  </property>
</Properties>
</file>