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sldIdLst>
    <p:sldId id="490" r:id="rId5"/>
    <p:sldId id="450" r:id="rId6"/>
    <p:sldId id="343" r:id="rId7"/>
    <p:sldId id="384" r:id="rId8"/>
    <p:sldId id="290" r:id="rId9"/>
    <p:sldId id="387" r:id="rId10"/>
    <p:sldId id="491" r:id="rId11"/>
    <p:sldId id="304" r:id="rId12"/>
    <p:sldId id="492" r:id="rId13"/>
    <p:sldId id="493" r:id="rId14"/>
    <p:sldId id="494" r:id="rId15"/>
    <p:sldId id="495" r:id="rId16"/>
    <p:sldId id="385" r:id="rId17"/>
    <p:sldId id="396" r:id="rId18"/>
    <p:sldId id="468" r:id="rId19"/>
  </p:sldIdLst>
  <p:sldSz cx="12192000" cy="6858000"/>
  <p:notesSz cx="6858000" cy="9144000"/>
  <p:embeddedFontLst>
    <p:embeddedFont>
      <p:font typeface="Avenir Next World" panose="020B0503020202020204" pitchFamily="34" charset="0"/>
      <p:regular r:id="rId21"/>
      <p:bold r:id="rId22"/>
      <p:italic r:id="rId23"/>
      <p:boldItalic r:id="rId24"/>
    </p:embeddedFont>
    <p:embeddedFont>
      <p:font typeface="Avenir Next World Demi" panose="020B0703020202020204" pitchFamily="34" charset="0"/>
      <p:bold r:id="rId25"/>
      <p:boldItalic r:id="rId26"/>
    </p:embeddedFont>
    <p:embeddedFont>
      <p:font typeface="Avenir Next World Thin" panose="020B030302020202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ffra" panose="020B0603020203020204" pitchFamily="34" charset="0"/>
      <p:regular r:id="rId33"/>
      <p:bold r:id="rId34"/>
      <p:italic r:id="rId35"/>
      <p:boldItalic r:id="rId36"/>
    </p:embeddedFont>
    <p:embeddedFont>
      <p:font typeface="Effra Light" panose="020B0403020203020204" pitchFamily="34" charset="0"/>
      <p:regular r:id="rId37"/>
      <p:italic r:id="rId3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732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domarino, Ariella" userId="2904e424-4abf-403a-aa58-c0fd2ac7cadf" providerId="ADAL" clId="{E780868A-5F0D-4057-A9B4-F693FF62B6D8}"/>
    <pc:docChg chg="custSel modSld sldOrd">
      <pc:chgData name="Nardomarino, Ariella" userId="2904e424-4abf-403a-aa58-c0fd2ac7cadf" providerId="ADAL" clId="{E780868A-5F0D-4057-A9B4-F693FF62B6D8}" dt="2023-11-13T08:17:09.889" v="96" actId="20577"/>
      <pc:docMkLst>
        <pc:docMk/>
      </pc:docMkLst>
      <pc:sldChg chg="modSp mod ord">
        <pc:chgData name="Nardomarino, Ariella" userId="2904e424-4abf-403a-aa58-c0fd2ac7cadf" providerId="ADAL" clId="{E780868A-5F0D-4057-A9B4-F693FF62B6D8}" dt="2023-11-13T08:17:09.889" v="96" actId="20577"/>
        <pc:sldMkLst>
          <pc:docMk/>
          <pc:sldMk cId="1356397136" sldId="290"/>
        </pc:sldMkLst>
        <pc:spChg chg="mod">
          <ac:chgData name="Nardomarino, Ariella" userId="2904e424-4abf-403a-aa58-c0fd2ac7cadf" providerId="ADAL" clId="{E780868A-5F0D-4057-A9B4-F693FF62B6D8}" dt="2023-11-13T08:17:09.889" v="96" actId="20577"/>
          <ac:spMkLst>
            <pc:docMk/>
            <pc:sldMk cId="1356397136" sldId="290"/>
            <ac:spMk id="7" creationId="{D6D1CA47-50C1-4070-9DF1-D8C3E7480344}"/>
          </ac:spMkLst>
        </pc:spChg>
      </pc:sldChg>
      <pc:sldChg chg="modSp mod">
        <pc:chgData name="Nardomarino, Ariella" userId="2904e424-4abf-403a-aa58-c0fd2ac7cadf" providerId="ADAL" clId="{E780868A-5F0D-4057-A9B4-F693FF62B6D8}" dt="2023-11-10T11:37:42.527" v="92" actId="255"/>
        <pc:sldMkLst>
          <pc:docMk/>
          <pc:sldMk cId="3553456788" sldId="304"/>
        </pc:sldMkLst>
        <pc:spChg chg="mod">
          <ac:chgData name="Nardomarino, Ariella" userId="2904e424-4abf-403a-aa58-c0fd2ac7cadf" providerId="ADAL" clId="{E780868A-5F0D-4057-A9B4-F693FF62B6D8}" dt="2023-11-10T11:37:36.434" v="91" actId="27636"/>
          <ac:spMkLst>
            <pc:docMk/>
            <pc:sldMk cId="3553456788" sldId="304"/>
            <ac:spMk id="16" creationId="{6ACE220B-440B-4408-91EE-2FAE076D2D28}"/>
          </ac:spMkLst>
        </pc:spChg>
        <pc:spChg chg="mod">
          <ac:chgData name="Nardomarino, Ariella" userId="2904e424-4abf-403a-aa58-c0fd2ac7cadf" providerId="ADAL" clId="{E780868A-5F0D-4057-A9B4-F693FF62B6D8}" dt="2023-11-10T11:37:27.328" v="89" actId="255"/>
          <ac:spMkLst>
            <pc:docMk/>
            <pc:sldMk cId="3553456788" sldId="304"/>
            <ac:spMk id="18" creationId="{2012BE64-1132-4178-AB5D-718905423251}"/>
          </ac:spMkLst>
        </pc:spChg>
        <pc:spChg chg="mod">
          <ac:chgData name="Nardomarino, Ariella" userId="2904e424-4abf-403a-aa58-c0fd2ac7cadf" providerId="ADAL" clId="{E780868A-5F0D-4057-A9B4-F693FF62B6D8}" dt="2023-11-10T11:37:42.527" v="92" actId="255"/>
          <ac:spMkLst>
            <pc:docMk/>
            <pc:sldMk cId="3553456788" sldId="304"/>
            <ac:spMk id="23" creationId="{BC120ED7-2D48-4C64-AF23-6021F468EB07}"/>
          </ac:spMkLst>
        </pc:spChg>
      </pc:sldChg>
      <pc:sldChg chg="modSp mod">
        <pc:chgData name="Nardomarino, Ariella" userId="2904e424-4abf-403a-aa58-c0fd2ac7cadf" providerId="ADAL" clId="{E780868A-5F0D-4057-A9B4-F693FF62B6D8}" dt="2023-11-10T11:26:39.293" v="38" actId="20577"/>
        <pc:sldMkLst>
          <pc:docMk/>
          <pc:sldMk cId="3473355070" sldId="343"/>
        </pc:sldMkLst>
        <pc:spChg chg="mod">
          <ac:chgData name="Nardomarino, Ariella" userId="2904e424-4abf-403a-aa58-c0fd2ac7cadf" providerId="ADAL" clId="{E780868A-5F0D-4057-A9B4-F693FF62B6D8}" dt="2023-11-10T11:26:39.293" v="38" actId="20577"/>
          <ac:spMkLst>
            <pc:docMk/>
            <pc:sldMk cId="3473355070" sldId="343"/>
            <ac:spMk id="4" creationId="{C20F2DB0-AE1A-411D-8DFE-4F8F73BF18F1}"/>
          </ac:spMkLst>
        </pc:spChg>
      </pc:sldChg>
      <pc:sldChg chg="modSp mod">
        <pc:chgData name="Nardomarino, Ariella" userId="2904e424-4abf-403a-aa58-c0fd2ac7cadf" providerId="ADAL" clId="{E780868A-5F0D-4057-A9B4-F693FF62B6D8}" dt="2023-11-10T11:37:09.163" v="88" actId="20577"/>
        <pc:sldMkLst>
          <pc:docMk/>
          <pc:sldMk cId="1472915279" sldId="387"/>
        </pc:sldMkLst>
        <pc:spChg chg="mod">
          <ac:chgData name="Nardomarino, Ariella" userId="2904e424-4abf-403a-aa58-c0fd2ac7cadf" providerId="ADAL" clId="{E780868A-5F0D-4057-A9B4-F693FF62B6D8}" dt="2023-11-10T11:37:09.163" v="88" actId="20577"/>
          <ac:spMkLst>
            <pc:docMk/>
            <pc:sldMk cId="1472915279" sldId="387"/>
            <ac:spMk id="2" creationId="{B5B09727-12C7-EE13-78C0-CE252BEECCB7}"/>
          </ac:spMkLst>
        </pc:spChg>
        <pc:graphicFrameChg chg="mod modGraphic">
          <ac:chgData name="Nardomarino, Ariella" userId="2904e424-4abf-403a-aa58-c0fd2ac7cadf" providerId="ADAL" clId="{E780868A-5F0D-4057-A9B4-F693FF62B6D8}" dt="2023-11-10T11:33:21.490" v="65" actId="20577"/>
          <ac:graphicFrameMkLst>
            <pc:docMk/>
            <pc:sldMk cId="1472915279" sldId="387"/>
            <ac:graphicFrameMk id="9" creationId="{5DC8B312-AF35-4EDC-82F2-150C7D4209BE}"/>
          </ac:graphicFrameMkLst>
        </pc:graphicFrameChg>
      </pc:sldChg>
      <pc:sldChg chg="modSp mod">
        <pc:chgData name="Nardomarino, Ariella" userId="2904e424-4abf-403a-aa58-c0fd2ac7cadf" providerId="ADAL" clId="{E780868A-5F0D-4057-A9B4-F693FF62B6D8}" dt="2023-11-10T11:25:42.076" v="27" actId="6549"/>
        <pc:sldMkLst>
          <pc:docMk/>
          <pc:sldMk cId="2832211595" sldId="490"/>
        </pc:sldMkLst>
        <pc:spChg chg="mod">
          <ac:chgData name="Nardomarino, Ariella" userId="2904e424-4abf-403a-aa58-c0fd2ac7cadf" providerId="ADAL" clId="{E780868A-5F0D-4057-A9B4-F693FF62B6D8}" dt="2023-11-10T11:25:42.076" v="27" actId="6549"/>
          <ac:spMkLst>
            <pc:docMk/>
            <pc:sldMk cId="2832211595" sldId="490"/>
            <ac:spMk id="19" creationId="{29A91A3E-1555-4546-BF67-C30A507770BF}"/>
          </ac:spMkLst>
        </pc:spChg>
      </pc:sldChg>
      <pc:sldChg chg="modSp mod">
        <pc:chgData name="Nardomarino, Ariella" userId="2904e424-4abf-403a-aa58-c0fd2ac7cadf" providerId="ADAL" clId="{E780868A-5F0D-4057-A9B4-F693FF62B6D8}" dt="2023-11-10T11:34:51.091" v="71" actId="6549"/>
        <pc:sldMkLst>
          <pc:docMk/>
          <pc:sldMk cId="1726112360" sldId="491"/>
        </pc:sldMkLst>
        <pc:spChg chg="mod">
          <ac:chgData name="Nardomarino, Ariella" userId="2904e424-4abf-403a-aa58-c0fd2ac7cadf" providerId="ADAL" clId="{E780868A-5F0D-4057-A9B4-F693FF62B6D8}" dt="2023-11-10T11:34:51.091" v="71" actId="6549"/>
          <ac:spMkLst>
            <pc:docMk/>
            <pc:sldMk cId="1726112360" sldId="491"/>
            <ac:spMk id="19" creationId="{CE306462-B9E7-4D98-ACBF-F166CC3AAD0A}"/>
          </ac:spMkLst>
        </pc:spChg>
      </pc:sldChg>
      <pc:sldChg chg="modSp mod">
        <pc:chgData name="Nardomarino, Ariella" userId="2904e424-4abf-403a-aa58-c0fd2ac7cadf" providerId="ADAL" clId="{E780868A-5F0D-4057-A9B4-F693FF62B6D8}" dt="2023-11-02T09:00:19.183" v="9" actId="20577"/>
        <pc:sldMkLst>
          <pc:docMk/>
          <pc:sldMk cId="727192615" sldId="493"/>
        </pc:sldMkLst>
        <pc:spChg chg="mod">
          <ac:chgData name="Nardomarino, Ariella" userId="2904e424-4abf-403a-aa58-c0fd2ac7cadf" providerId="ADAL" clId="{E780868A-5F0D-4057-A9B4-F693FF62B6D8}" dt="2023-11-02T09:00:19.183" v="9" actId="20577"/>
          <ac:spMkLst>
            <pc:docMk/>
            <pc:sldMk cId="727192615" sldId="493"/>
            <ac:spMk id="2" creationId="{DA32D9F5-62BB-4FE0-850C-9FAA423E52A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81120-9759-472D-AD02-928847D6B5E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D07B97E-7914-4A91-B50A-E8E993D36063}">
      <dgm:prSet phldrT="[Text]" phldr="1"/>
      <dgm:spPr/>
      <dgm:t>
        <a:bodyPr/>
        <a:lstStyle/>
        <a:p>
          <a:endParaRPr lang="es-PE" dirty="0"/>
        </a:p>
      </dgm:t>
    </dgm:pt>
    <dgm:pt modelId="{89E73833-34B2-4121-9795-844895145F0B}" type="sibTrans" cxnId="{9AB14B93-D38C-45BF-8F86-150402259120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7E12288-48AE-48FF-9DD9-6241EA7A1129}" type="parTrans" cxnId="{9AB14B93-D38C-45BF-8F86-150402259120}">
      <dgm:prSet/>
      <dgm:spPr/>
      <dgm:t>
        <a:bodyPr/>
        <a:lstStyle/>
        <a:p>
          <a:endParaRPr lang="es-PE"/>
        </a:p>
      </dgm:t>
    </dgm:pt>
    <dgm:pt modelId="{D2C7806D-5361-454D-8D86-D8024ECA5928}" type="pres">
      <dgm:prSet presAssocID="{78A81120-9759-472D-AD02-928847D6B5EB}" presName="Name0" presStyleCnt="0">
        <dgm:presLayoutVars>
          <dgm:chMax val="7"/>
          <dgm:chPref val="7"/>
          <dgm:dir/>
        </dgm:presLayoutVars>
      </dgm:prSet>
      <dgm:spPr/>
    </dgm:pt>
    <dgm:pt modelId="{ACD3892C-9878-49CC-AD5A-DBFC9E77E36A}" type="pres">
      <dgm:prSet presAssocID="{78A81120-9759-472D-AD02-928847D6B5EB}" presName="Name1" presStyleCnt="0"/>
      <dgm:spPr/>
    </dgm:pt>
    <dgm:pt modelId="{90978CDE-192A-4B33-8032-54851DF27E18}" type="pres">
      <dgm:prSet presAssocID="{89E73833-34B2-4121-9795-844895145F0B}" presName="picture_1" presStyleCnt="0"/>
      <dgm:spPr/>
    </dgm:pt>
    <dgm:pt modelId="{244020F1-A11C-4067-8DD3-4E5E92B0E437}" type="pres">
      <dgm:prSet presAssocID="{89E73833-34B2-4121-9795-844895145F0B}" presName="pictureRepeatNode" presStyleLbl="alignImgPlace1" presStyleIdx="0" presStyleCnt="1" custScaleX="133333" custScaleY="133333" custLinFactNeighborX="12082" custLinFactNeighborY="-479"/>
      <dgm:spPr/>
    </dgm:pt>
    <dgm:pt modelId="{1B20ED16-DFEB-4C9A-A94E-7A1406333A70}" type="pres">
      <dgm:prSet presAssocID="{7D07B97E-7914-4A91-B50A-E8E993D36063}" presName="text_1" presStyleLbl="node1" presStyleIdx="0" presStyleCnt="0" custLinFactX="-90062" custLinFactY="32750" custLinFactNeighborX="-100000" custLinFactNeighborY="100000">
        <dgm:presLayoutVars>
          <dgm:bulletEnabled val="1"/>
        </dgm:presLayoutVars>
      </dgm:prSet>
      <dgm:spPr/>
    </dgm:pt>
  </dgm:ptLst>
  <dgm:cxnLst>
    <dgm:cxn modelId="{3592848A-C1EE-4045-99C5-E0FE26620035}" type="presOf" srcId="{78A81120-9759-472D-AD02-928847D6B5EB}" destId="{D2C7806D-5361-454D-8D86-D8024ECA5928}" srcOrd="0" destOrd="0" presId="urn:microsoft.com/office/officeart/2008/layout/CircularPictureCallout"/>
    <dgm:cxn modelId="{9AB14B93-D38C-45BF-8F86-150402259120}" srcId="{78A81120-9759-472D-AD02-928847D6B5EB}" destId="{7D07B97E-7914-4A91-B50A-E8E993D36063}" srcOrd="0" destOrd="0" parTransId="{F7E12288-48AE-48FF-9DD9-6241EA7A1129}" sibTransId="{89E73833-34B2-4121-9795-844895145F0B}"/>
    <dgm:cxn modelId="{747B7CA2-5814-41BE-B822-7B1B15D1B458}" type="presOf" srcId="{7D07B97E-7914-4A91-B50A-E8E993D36063}" destId="{1B20ED16-DFEB-4C9A-A94E-7A1406333A70}" srcOrd="0" destOrd="0" presId="urn:microsoft.com/office/officeart/2008/layout/CircularPictureCallout"/>
    <dgm:cxn modelId="{850CD0CF-83DE-45DA-8888-DDB3554A12A0}" type="presOf" srcId="{89E73833-34B2-4121-9795-844895145F0B}" destId="{244020F1-A11C-4067-8DD3-4E5E92B0E437}" srcOrd="0" destOrd="0" presId="urn:microsoft.com/office/officeart/2008/layout/CircularPictureCallout"/>
    <dgm:cxn modelId="{F2979EE7-7176-4795-8374-30954981AD7F}" type="presParOf" srcId="{D2C7806D-5361-454D-8D86-D8024ECA5928}" destId="{ACD3892C-9878-49CC-AD5A-DBFC9E77E36A}" srcOrd="0" destOrd="0" presId="urn:microsoft.com/office/officeart/2008/layout/CircularPictureCallout"/>
    <dgm:cxn modelId="{5561DED4-AAAB-4F87-A144-7BCEB340A839}" type="presParOf" srcId="{ACD3892C-9878-49CC-AD5A-DBFC9E77E36A}" destId="{90978CDE-192A-4B33-8032-54851DF27E18}" srcOrd="0" destOrd="0" presId="urn:microsoft.com/office/officeart/2008/layout/CircularPictureCallout"/>
    <dgm:cxn modelId="{935B35D4-21D0-4DB3-A479-213F7B61A0D0}" type="presParOf" srcId="{90978CDE-192A-4B33-8032-54851DF27E18}" destId="{244020F1-A11C-4067-8DD3-4E5E92B0E437}" srcOrd="0" destOrd="0" presId="urn:microsoft.com/office/officeart/2008/layout/CircularPictureCallout"/>
    <dgm:cxn modelId="{0FC38F8D-603B-4C5F-B7C2-559A6E639314}" type="presParOf" srcId="{ACD3892C-9878-49CC-AD5A-DBFC9E77E36A}" destId="{1B20ED16-DFEB-4C9A-A94E-7A1406333A7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20F1-A11C-4067-8DD3-4E5E92B0E437}">
      <dsp:nvSpPr>
        <dsp:cNvPr id="0" name=""/>
        <dsp:cNvSpPr/>
      </dsp:nvSpPr>
      <dsp:spPr>
        <a:xfrm>
          <a:off x="903232" y="0"/>
          <a:ext cx="2651753" cy="265175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ED16-DFEB-4C9A-A94E-7A1406333A70}">
      <dsp:nvSpPr>
        <dsp:cNvPr id="0" name=""/>
        <dsp:cNvSpPr/>
      </dsp:nvSpPr>
      <dsp:spPr>
        <a:xfrm>
          <a:off x="0" y="1995449"/>
          <a:ext cx="1272844" cy="656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kern="1200" dirty="0"/>
        </a:p>
      </dsp:txBody>
      <dsp:txXfrm>
        <a:off x="0" y="1995449"/>
        <a:ext cx="1272844" cy="65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D17D-FD7A-4E2B-9211-28FF2279A4B5}" type="datetimeFigureOut">
              <a:rPr lang="es-PE" smtClean="0"/>
              <a:t>10/11/2023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8C07-F838-4D9E-8DF1-55C394CA48F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03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"/>
              <a:t>novembre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"/>
              <a:t>novembre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24F079-DCC5-41EC-A910-77D3F6267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40031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499397-516C-4916-BDD8-79EC8275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8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FD86D0B-F6DA-42B3-88F2-0A2A5FD7D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604206"/>
            <a:ext cx="11002698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ymb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7CA47CE1-63E6-4D90-8AFF-264AAF3D2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9" b="-343"/>
          <a:stretch/>
        </p:blipFill>
        <p:spPr>
          <a:xfrm>
            <a:off x="595313" y="1199869"/>
            <a:ext cx="3970075" cy="44754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5053" y="2323043"/>
            <a:ext cx="5861635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5053" y="4008119"/>
            <a:ext cx="5861635" cy="392864"/>
          </a:xfrm>
          <a:prstGeom prst="rect">
            <a:avLst/>
          </a:prstGeom>
        </p:spPr>
        <p:txBody>
          <a:bodyPr wrap="square" lIns="0" tIns="109728" rIns="0" bIns="0">
            <a:spAutoFit/>
          </a:bodyPr>
          <a:lstStyle>
            <a:lvl1pPr>
              <a:defRPr kumimoji="0" lang="en-US" sz="18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19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D455FD-A842-4F0A-B110-15F878D21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AA71-DC14-482F-BF0B-9FA6773C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A68E-66D8-41DA-8586-9A8F841A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7E73C6-7BDC-4FF8-8260-60A5A06A9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B9248-9E03-4DB4-9487-2EF5EDB244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11001375" cy="4726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E24ACBF-A882-423B-9E39-69BB908A2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B251F1-F4E9-49A1-9EE2-347BF4FB0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C9A53-68FD-4349-9D24-5D90DD2075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699927-DD70-4280-95DF-BBCE937CF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99D7625-1E43-489A-B784-CA53391B4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1D169-AB00-49FF-8B6F-87C2B0E15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A65FF94-E781-48C0-B148-F427E4E193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29" y="1291820"/>
            <a:ext cx="1098822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2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This introductory text can be two lines; they should not be separate paragraphs. </a:t>
            </a:r>
            <a:br>
              <a:rPr lang="en-US"/>
            </a:br>
            <a:r>
              <a:rPr lang="en-US"/>
              <a:t>Avoid the space between by using a soft return (shift + enter) to force the next line.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AB7FE1-6C7A-4C21-9B51-6E7245BA6A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8BDD4B-851B-4205-A741-6DC9A1A707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2F3929-56F5-4811-A752-3F16A1AC7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BE20E7-9375-4D7A-8D4F-0DD77195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538294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62DCBC9-EEBB-4199-B0ED-EBC52C39BB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70000"/>
            <a:ext cx="5382283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D1E525E-DDE1-4359-B3A8-D5C7C25AA3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13076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D9E9D70-AD2E-4ADC-BE5E-A4A35D514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4025816-B6AD-4295-9516-A131E0994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29448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CC30C94-9D0D-4B7E-85A1-82AEC08E9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7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AFA93CD-B938-4662-B20E-40FBB0A63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1" y="4604206"/>
            <a:ext cx="11002697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4C8C313-CD27-4AAA-AAC1-F5E00C2B1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1" y="5930567"/>
            <a:ext cx="5393530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400979-FBB2-4A8B-9B9D-E15997BC3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588" y="6176255"/>
            <a:ext cx="5393531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6920F4-5BB1-448D-81A2-D5145C147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350969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491" y="1270000"/>
            <a:ext cx="351234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637" y="1270000"/>
            <a:ext cx="350638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257677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313" y="1270000"/>
            <a:ext cx="258762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486" y="1270000"/>
            <a:ext cx="256349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987" y="1270000"/>
            <a:ext cx="256703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1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5979" y="1275034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7968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9956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15390-C11C-428F-AD2A-A6D9CDF3DD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01944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2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42DD897-A227-4EE6-B0BE-ABBA9BFD5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374B-D885-4C34-BB8B-7886C7C0AA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0ADD461-7177-47D6-BB90-DD0982C41E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F4736F1-5251-4DEB-B321-274285E1D2B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374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741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3462C5-37B9-4807-9A98-C046BF42845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1374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18ACE11-13AA-43E4-B0E2-336915633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with Featur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A552AA7-5EEF-44FE-BC86-324CE6243E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70228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10BC1-0EF7-4E0D-B180-D97A6B3A3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991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409496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294A288-1C96-4F4A-857E-7950F44415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991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03" y="170228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5D1C507-ACA1-48D9-9CA9-C01A744440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4324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3003" y="409496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BD8E753-9439-484D-A881-CA6DF8EC29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4324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943AD6C-88A1-4D6C-B6AD-35A3DF3F7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0F4379-3C3D-4449-9729-A61F86FB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9438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5B4805-9C3D-49F6-8AC2-C36D26BA0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07126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2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44BFC4-FBC2-42E2-8D7A-A09C397FC6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099C6-940D-49FB-BD68-E7B3F9EB75B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93990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525" y="1280514"/>
            <a:ext cx="3520246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F7D259D-C489-4C8B-952D-658D9F68F90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39993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B2EAF52-FAB7-4467-A133-97EC1BE850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777" y="1280514"/>
            <a:ext cx="352024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5DF430A-D376-42C7-B715-364A3D13084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87651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33360856-EEBC-45CA-A9D0-BC9DE73605F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93990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490" y="3740217"/>
            <a:ext cx="351234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FB52A3B1-D374-419E-9FE3-D3CBC81E6B7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39993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CC978F0-6D58-4472-ABF1-7A27052A92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6817" y="3740217"/>
            <a:ext cx="350920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6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D6B5E360-0940-4FA1-99A8-14428F1BD28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87651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BB9CE8-314F-4B47-864B-E57BC54DE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</p:spTree>
    <p:extLst>
      <p:ext uri="{BB962C8B-B14F-4D97-AF65-F5344CB8AC3E}">
        <p14:creationId xmlns:p14="http://schemas.microsoft.com/office/powerpoint/2010/main" val="93377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270001"/>
            <a:ext cx="7244950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513A8-D1F9-4212-9A7D-92BD32CC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58FEE-FA72-412F-9D6C-FB8F94854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7C2046-3418-42F0-AAC2-384A248A3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BEB2D7-1E1A-4414-8D86-5B35D528D4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668AAC2-9C72-4D3A-B1C1-072ECEAA9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591D896-8485-4B88-9BC0-3A6EBABDC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D8DEC-6577-44D5-814C-FF407BF6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5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8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0630" y="1270001"/>
            <a:ext cx="724539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902460"/>
            <a:ext cx="7244950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CBB990-BDF1-48A7-8AFA-F45FFB2834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000"/>
            <a:ext cx="12192000" cy="4864365"/>
          </a:xfr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293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20A47-3BC9-4F59-A585-3553FF87E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04704A-B770-4324-A065-D1CEA8745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63E23-9DCD-4E1F-9368-6179F34ED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370F-4517-4A23-8C61-7CE12876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46D9E4-F787-4704-91C2-37610DA6E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4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45F5D4A-81FC-4B5C-A812-BC5A9003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F995F-18A6-40E9-AA03-2CE8EF7A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0F6B-F49E-483C-9EDB-15F56DC9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0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95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C7975-1D30-442F-8793-CD1DEC19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EF8EC2-F0CF-4406-A4C8-E6C6A9990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715E20-7A8E-4FC9-B74A-C40D5F5E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FFBF2B1-1BC2-49C7-8BEA-269234430B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945D91-FC60-4ADD-9002-247D1FDA40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93DB706-A159-4E86-8B61-5DE3548DE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0F0A65-C093-49B6-9941-B1CC52063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1CBEB0F-0FC0-4A08-B2C2-8780C603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6677" y="1"/>
            <a:ext cx="5155323" cy="6857999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0" y="1936152"/>
            <a:ext cx="5960983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5960983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596245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</p:spTree>
    <p:extLst>
      <p:ext uri="{BB962C8B-B14F-4D97-AF65-F5344CB8AC3E}">
        <p14:creationId xmlns:p14="http://schemas.microsoft.com/office/powerpoint/2010/main" val="230546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E4B8666D-F8ED-4B65-9B86-B34E80AF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46"/>
          <a:stretch/>
        </p:blipFill>
        <p:spPr>
          <a:xfrm>
            <a:off x="7688438" y="1041291"/>
            <a:ext cx="4022299" cy="453919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6597374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6597374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659900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620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908702-7E3C-4020-BBFF-B6F1E20AA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CEAB419-32B8-41C7-A1B7-296CF5F57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C645B3-D022-4BD7-A054-1FF2781B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D00C06B-FE7D-4CCB-A96D-F8B52813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2A480-9FD0-4559-AE2D-7E33F938A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7B87F2-5331-4080-9EDB-FD517120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3637C-7C7B-4BD1-9C8C-810263FB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Slide title goes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F53D9-B0A8-4B83-BFB8-7947796D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90" y="1016001"/>
            <a:ext cx="11002033" cy="4980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3083" y="6388448"/>
            <a:ext cx="8770938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lang="en-US" sz="833"/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991" y="6388448"/>
            <a:ext cx="253999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33">
                <a:solidFill>
                  <a:schemeClr val="tx1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66D74C-F830-4415-A191-A6D50CA2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700" r:id="rId37"/>
    <p:sldLayoutId id="2147483708" r:id="rId38"/>
    <p:sldLayoutId id="2147483709" r:id="rId39"/>
  </p:sldLayoutIdLst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333" b="0" kern="1200" dirty="0">
          <a:solidFill>
            <a:schemeClr val="tx1"/>
          </a:solidFill>
          <a:latin typeface="+mj-lt"/>
          <a:ea typeface="+mj-ea"/>
          <a:cs typeface="Avenir Next World" panose="020B0503020202020204" pitchFamily="34" charset="0"/>
        </a:defRPr>
      </a:lvl1pPr>
    </p:titleStyle>
    <p:bodyStyle>
      <a:lvl1pPr marL="0" indent="0" algn="l" defTabSz="914363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4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04788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33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57182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16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09576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>
          <p15:clr>
            <a:srgbClr val="A4A3A4"/>
          </p15:clr>
        </p15:guide>
        <p15:guide id="4" pos="360">
          <p15:clr>
            <a:srgbClr val="A4A3A4"/>
          </p15:clr>
        </p15:guide>
        <p15:guide id="7" pos="1776">
          <p15:clr>
            <a:srgbClr val="A4A3A4"/>
          </p15:clr>
        </p15:guide>
        <p15:guide id="8" pos="3192">
          <p15:clr>
            <a:srgbClr val="A4A3A4"/>
          </p15:clr>
        </p15:guide>
        <p15:guide id="9" pos="6024">
          <p15:clr>
            <a:srgbClr val="A4A3A4"/>
          </p15:clr>
        </p15:guide>
        <p15:guide id="10" pos="7440">
          <p15:clr>
            <a:srgbClr val="A4A3A4"/>
          </p15:clr>
        </p15:guide>
        <p15:guide id="11" pos="449">
          <p15:clr>
            <a:srgbClr val="5ACBF0"/>
          </p15:clr>
        </p15:guide>
        <p15:guide id="12" pos="8766">
          <p15:clr>
            <a:srgbClr val="5ACBF0"/>
          </p15:clr>
        </p15:guide>
        <p15:guide id="13" orient="horz" pos="960">
          <p15:clr>
            <a:srgbClr val="A4A3A4"/>
          </p15:clr>
        </p15:guide>
        <p15:guide id="14" orient="horz" pos="768">
          <p15:clr>
            <a:srgbClr val="A4A3A4"/>
          </p15:clr>
        </p15:guide>
        <p15:guide id="15" orient="horz" pos="4638">
          <p15:clr>
            <a:srgbClr val="A4A3A4"/>
          </p15:clr>
        </p15:guide>
        <p15:guide id="16" orient="horz" pos="264">
          <p15:clr>
            <a:srgbClr val="A4A3A4"/>
          </p15:clr>
        </p15:guide>
        <p15:guide id="17" orient="horz" pos="4926">
          <p15:clr>
            <a:srgbClr val="A4A3A4"/>
          </p15:clr>
        </p15:guide>
        <p15:guide id="18" pos="1688">
          <p15:clr>
            <a:srgbClr val="5ACBF0"/>
          </p15:clr>
        </p15:guide>
        <p15:guide id="19" pos="1863">
          <p15:clr>
            <a:srgbClr val="5ACBF0"/>
          </p15:clr>
        </p15:guide>
        <p15:guide id="20" pos="3102">
          <p15:clr>
            <a:srgbClr val="5ACBF0"/>
          </p15:clr>
        </p15:guide>
        <p15:guide id="21" pos="3281">
          <p15:clr>
            <a:srgbClr val="5ACBF0"/>
          </p15:clr>
        </p15:guide>
        <p15:guide id="22" pos="4697">
          <p15:clr>
            <a:srgbClr val="5ACBF0"/>
          </p15:clr>
        </p15:guide>
        <p15:guide id="23" pos="4518">
          <p15:clr>
            <a:srgbClr val="5ACBF0"/>
          </p15:clr>
        </p15:guide>
        <p15:guide id="24" pos="6111">
          <p15:clr>
            <a:srgbClr val="5ACBF0"/>
          </p15:clr>
        </p15:guide>
        <p15:guide id="25" pos="5936">
          <p15:clr>
            <a:srgbClr val="5ACBF0"/>
          </p15:clr>
        </p15:guide>
        <p15:guide id="26" pos="7350">
          <p15:clr>
            <a:srgbClr val="5ACBF0"/>
          </p15:clr>
        </p15:guide>
        <p15:guide id="27" pos="7526">
          <p15:clr>
            <a:srgbClr val="5ACBF0"/>
          </p15:clr>
        </p15:guide>
        <p15:guide id="30" pos="8856">
          <p15:clr>
            <a:srgbClr val="A4A3A4"/>
          </p15:clr>
        </p15:guide>
        <p15:guide id="31" pos="2397">
          <p15:clr>
            <a:srgbClr val="FBAE40"/>
          </p15:clr>
        </p15:guide>
        <p15:guide id="32" pos="2561">
          <p15:clr>
            <a:srgbClr val="FBAE40"/>
          </p15:clr>
        </p15:guide>
        <p15:guide id="33" pos="6645">
          <p15:clr>
            <a:srgbClr val="FBAE40"/>
          </p15:clr>
        </p15:guide>
        <p15:guide id="34" pos="6820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ep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l&#8217;inventario%20dei%20prodotti%20e%20un%20%20report%20sulle%20vendite%20del%20mercato%20di%20competenza%20per%20%20unit&#224;%20di%20prodotti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content/dam/medtronic-com/global/Corporate/Documents/distributor-resources/quality-guidelines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p.medtronic.com/extregistration/login/showLogin?appName=MPX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voiceyourconcernline.com/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ac.lim@medtronic.com" TargetMode="External"/><Relationship Id="rId13" Type="http://schemas.openxmlformats.org/officeDocument/2006/relationships/hyperlink" Target="mailto:vera.wu@medtronic.com" TargetMode="External"/><Relationship Id="rId3" Type="http://schemas.openxmlformats.org/officeDocument/2006/relationships/hyperlink" Target="mailto:nieves.liste@medtronic.com" TargetMode="External"/><Relationship Id="rId7" Type="http://schemas.openxmlformats.org/officeDocument/2006/relationships/hyperlink" Target="mailto:Hector.romero@medtronic.com" TargetMode="External"/><Relationship Id="rId12" Type="http://schemas.openxmlformats.org/officeDocument/2006/relationships/hyperlink" Target="mailto:gemma.chen2@medtronic.com" TargetMode="External"/><Relationship Id="rId17" Type="http://schemas.openxmlformats.org/officeDocument/2006/relationships/hyperlink" Target="mailto:george.c.deden@medtronic.com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eulalia.mesanza.costa@medtronic.com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walid.fahim@medtronic.com" TargetMode="External"/><Relationship Id="rId11" Type="http://schemas.openxmlformats.org/officeDocument/2006/relationships/hyperlink" Target="mailto:Jing.zhao2@medtronic.com" TargetMode="External"/><Relationship Id="rId5" Type="http://schemas.openxmlformats.org/officeDocument/2006/relationships/hyperlink" Target="mailto:m.guadalupe.abigail.martinez@medtronic.com" TargetMode="External"/><Relationship Id="rId15" Type="http://schemas.openxmlformats.org/officeDocument/2006/relationships/hyperlink" Target="mailto:jose.m.ayala@medtronic.com" TargetMode="External"/><Relationship Id="rId10" Type="http://schemas.openxmlformats.org/officeDocument/2006/relationships/hyperlink" Target="mailto:Yann.shuang.lee@medtronic.com" TargetMode="External"/><Relationship Id="rId4" Type="http://schemas.openxmlformats.org/officeDocument/2006/relationships/hyperlink" Target="mailto:.verkooijen@medtronic.com" TargetMode="External"/><Relationship Id="rId9" Type="http://schemas.openxmlformats.org/officeDocument/2006/relationships/hyperlink" Target="mailto:nobuaki.tanaka@medtronic.com" TargetMode="External"/><Relationship Id="rId14" Type="http://schemas.openxmlformats.org/officeDocument/2006/relationships/hyperlink" Target="mailto:Vera.Wu@medtronic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medtronic.com/us-en/about/corporate-governance/distributor-compliance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A393B81-5828-4AE0-A1EE-88B14BBE9E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677" y="1"/>
            <a:ext cx="5155323" cy="6857999"/>
          </a:xfrm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29A91A3E-1555-4546-BF67-C30A5077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67" y="1897628"/>
            <a:ext cx="5960983" cy="2516073"/>
          </a:xfrm>
        </p:spPr>
        <p:txBody>
          <a:bodyPr/>
          <a:lstStyle/>
          <a:p>
            <a:r>
              <a:rPr lang="it" dirty="0"/>
              <a:t>Presentazione Compliance per i distributori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7D2AB061-5F03-4095-AF07-292CEE3A2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592" y="4143488"/>
            <a:ext cx="5962458" cy="7991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AA89AF-342C-40D4-88D8-5CCC744AE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90" y="5930504"/>
            <a:ext cx="5382948" cy="205184"/>
          </a:xfrm>
        </p:spPr>
        <p:txBody>
          <a:bodyPr/>
          <a:lstStyle/>
          <a:p>
            <a:r>
              <a:rPr lang="it" dirty="0"/>
              <a:t>Nome DRO</a:t>
            </a:r>
          </a:p>
        </p:txBody>
      </p:sp>
    </p:spTree>
    <p:extLst>
      <p:ext uri="{BB962C8B-B14F-4D97-AF65-F5344CB8AC3E}">
        <p14:creationId xmlns:p14="http://schemas.microsoft.com/office/powerpoint/2010/main" val="28322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'immagine contenente testo, forniture per ufficio, scrittura a mano, articoli di cancelleria&#10;&#10;Descrizione generata automaticamente">
            <a:extLst>
              <a:ext uri="{FF2B5EF4-FFF2-40B4-BE49-F238E27FC236}">
                <a16:creationId xmlns:a16="http://schemas.microsoft.com/office/drawing/2014/main" id="{C3345F9C-067B-38B5-09AA-9D1BEEF03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0455" y="5053106"/>
            <a:ext cx="1645014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 dirty="0"/>
              <a:t>Libri contabili e documenti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889000"/>
            <a:ext cx="3509698" cy="461665"/>
          </a:xfrm>
        </p:spPr>
        <p:txBody>
          <a:bodyPr/>
          <a:lstStyle/>
          <a:p>
            <a:r>
              <a:rPr lang="it" dirty="0"/>
              <a:t>Elementi chiave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479141"/>
            <a:ext cx="3507052" cy="4136558"/>
          </a:xfrm>
        </p:spPr>
        <p:txBody>
          <a:bodyPr>
            <a:normAutofit fontScale="925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Mantenere i registri delle spese di acquisto, di vendita, di marketing e del programma di formazione per il periodo stabilito nell'accordo e in conformità con la legge locale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Fornire a Medtronic (o al suo rappresentante designato) un accesso completo e illimitato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Su richiesta, inviare un report sull'inventario e sulle vendite </a:t>
            </a:r>
            <a:r>
              <a:rPr lang="it-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del mercato di competenza per  unità di prodotti.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889000"/>
            <a:ext cx="3670034" cy="461665"/>
          </a:xfrm>
        </p:spPr>
        <p:txBody>
          <a:bodyPr/>
          <a:lstStyle/>
          <a:p>
            <a:r>
              <a:rPr lang="it" dirty="0"/>
              <a:t>Punti da considerare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479141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6400" dirty="0">
                <a:cs typeface="Arial" panose="020B0604020202020204" pitchFamily="34" charset="0"/>
              </a:rPr>
              <a:t>Il vostro distributore dispone di personale contabile qualificato per mantenere i suoi registri finanziari?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6400" dirty="0">
                <a:cs typeface="Arial" panose="020B0604020202020204" pitchFamily="34" charset="0"/>
              </a:rPr>
              <a:t>Il vostro distributore è a conoscenza dell'obbligo di fornire l'accesso completo ai dati relativi a Medtronic su richiesta?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6400" dirty="0">
                <a:cs typeface="Arial" panose="020B0604020202020204" pitchFamily="34" charset="0"/>
              </a:rPr>
              <a:t>Al vostro distributore è stato chiesto di inviare un rapporto sulle scorte di magazzino e sulle vendite del mercato per unità di prodotti e, in caso affermativo, ha inviato tali informazioni in tempo?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6400" dirty="0">
                <a:cs typeface="Arial" panose="020B0604020202020204" pitchFamily="34" charset="0"/>
              </a:rPr>
              <a:t>Il vostro distributore ha un modo per tenere separati i record delle transazioni Medtronic?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889000"/>
            <a:ext cx="4026163" cy="461665"/>
          </a:xfrm>
        </p:spPr>
        <p:txBody>
          <a:bodyPr/>
          <a:lstStyle/>
          <a:p>
            <a:r>
              <a:rPr lang="it" dirty="0"/>
              <a:t>Materiali di riferimento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479141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Modulo Rimborso Spese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Modulo di richiesta campioni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Accordo di sponsorizzazione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Contratto di consulenza  e notifiche al datore di lavoro dell'operatore sanitario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Cosa fare e cosa non fare</a:t>
            </a:r>
          </a:p>
          <a:p>
            <a:pPr>
              <a:lnSpc>
                <a:spcPct val="150000"/>
              </a:lnSpc>
            </a:pPr>
            <a:r>
              <a:rPr lang="it" sz="1600" dirty="0">
                <a:cs typeface="Arial" panose="020B0604020202020204" pitchFamily="34" charset="0"/>
              </a:rPr>
              <a:t> Accedi a tutti </a:t>
            </a:r>
            <a:r>
              <a:rPr lang="it" sz="1600" dirty="0">
                <a:cs typeface="Arial" panose="020B0604020202020204" pitchFamily="34" charset="0"/>
                <a:hlinkClick r:id="rId4"/>
              </a:rPr>
              <a:t>qui</a:t>
            </a:r>
            <a:r>
              <a:rPr lang="it" sz="1600" dirty="0">
                <a:cs typeface="Arial" panose="020B0604020202020204" pitchFamily="34" charset="0"/>
              </a:rPr>
              <a:t>.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007511"/>
            <a:ext cx="8770938" cy="128177"/>
          </a:xfrm>
        </p:spPr>
        <p:txBody>
          <a:bodyPr/>
          <a:lstStyle/>
          <a:p>
            <a:pPr defTabSz="380985"/>
            <a:r>
              <a:rPr lang="it" dirty="0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72719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8AE42-6400-7432-CD10-F7CF7392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799550"/>
            <a:ext cx="9265920" cy="521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 dirty="0"/>
              <a:t>Considerazioni sulla qualità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946150"/>
            <a:ext cx="3509698" cy="461665"/>
          </a:xfrm>
        </p:spPr>
        <p:txBody>
          <a:bodyPr/>
          <a:lstStyle/>
          <a:p>
            <a:r>
              <a:rPr lang="it" dirty="0"/>
              <a:t>Elementi chiave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536291"/>
            <a:ext cx="3054085" cy="4136558"/>
          </a:xfrm>
        </p:spPr>
        <p:txBody>
          <a:bodyPr>
            <a:normAutofit fontScale="92500" lnSpcReduction="10000"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Notificare a Medtronic eventuali reclami relativi ai prodotti entro e non oltre 48 ore tramite lo strumento di segnalazione mPXR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Eseguire qualsiasi azione richiesta da Medtronic per implementare un'azione correttiva sul campo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Garantire la tracciabilità del prodotto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Non alterare l'imballaggio né rietichettare il prodotto e conservarlo nelle condizioni specificate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Non promuovere un uso diverso dall'etichettatura o dalle istruzioni d’uso del produttore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3526" y="946150"/>
            <a:ext cx="3960324" cy="461665"/>
          </a:xfrm>
        </p:spPr>
        <p:txBody>
          <a:bodyPr/>
          <a:lstStyle/>
          <a:p>
            <a:r>
              <a:rPr lang="it" dirty="0"/>
              <a:t>Punti da considerare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00499" y="1536291"/>
            <a:ext cx="4089137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familiarità con gli strumenti di segnalazione dei reclami?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formato i propri dipendenti sui requisiti di qualità/normativi?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promuove un uso diverso da quello indicato nell'etichetta o dalle istruzioni d’uso del produttore?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Le strutture di stoccaggio del vostro distributore soddisfano i nostri requisiti?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utilizza un sistema per tracciare i prodotti?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eseguito le azioni richieste da Medtronic per implementare un'azione correttiva sul campo?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31676" y="954318"/>
            <a:ext cx="3960324" cy="461665"/>
          </a:xfrm>
        </p:spPr>
        <p:txBody>
          <a:bodyPr/>
          <a:lstStyle/>
          <a:p>
            <a:r>
              <a:rPr lang="it" dirty="0"/>
              <a:t>Materiali di riferimento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24850" y="1570751"/>
            <a:ext cx="3138488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dirty="0">
                <a:latin typeface="Effra"/>
                <a:cs typeface="Effra"/>
                <a:hlinkClick r:id="rId3"/>
              </a:rPr>
              <a:t>Linee guida per la qualità</a:t>
            </a:r>
            <a:endParaRPr lang="en-US" sz="1600" dirty="0">
              <a:latin typeface="Effra"/>
              <a:cs typeface="Effra"/>
            </a:endParaRP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dirty="0">
                <a:latin typeface="Effra"/>
                <a:cs typeface="Effra"/>
                <a:hlinkClick r:id="rId4"/>
              </a:rPr>
              <a:t>Strumento di segnalazione per i reclami sui prodotti</a:t>
            </a: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5908" y="6350411"/>
            <a:ext cx="8770938" cy="128177"/>
          </a:xfrm>
        </p:spPr>
        <p:txBody>
          <a:bodyPr/>
          <a:lstStyle/>
          <a:p>
            <a:pPr defTabSz="380985"/>
            <a:r>
              <a:rPr lang="it" dirty="0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34559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3361C-C8DC-B3B9-64CF-23C9CEC5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74" y="808995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 dirty="0"/>
              <a:t>Conflitti di interesse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108075"/>
            <a:ext cx="3509698" cy="461665"/>
          </a:xfrm>
        </p:spPr>
        <p:txBody>
          <a:bodyPr/>
          <a:lstStyle/>
          <a:p>
            <a:r>
              <a:rPr lang="it" dirty="0"/>
              <a:t>Elementi chiave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698216"/>
            <a:ext cx="3507052" cy="4136558"/>
          </a:xfrm>
        </p:spPr>
        <p:txBody>
          <a:bodyPr>
            <a:normAutofit fontScale="92500" lnSpcReduction="200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Notificare le relazioni personali con clienti, funzionari governativi o dipendenti Medtronic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Notificare i rapporti commerciali (diversi da quelli necessari per soddisfare i requisiti contrattuali con Medtronic) con clienti, funzionari governativi o dipendenti Medtronic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Notificare la proprietà, altri investimenti d’interesse o qualsiasi compenso ricevuto da un cliente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Notificare qualsiasi altra informazione relativa a una situazione che possa presentare un conflitto di interessi reale o percepito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0" y="1108075"/>
            <a:ext cx="3603359" cy="461665"/>
          </a:xfrm>
        </p:spPr>
        <p:txBody>
          <a:bodyPr/>
          <a:lstStyle/>
          <a:p>
            <a:r>
              <a:rPr lang="it" dirty="0"/>
              <a:t>Punti da considerare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698215"/>
            <a:ext cx="3507052" cy="4553359"/>
          </a:xfrm>
        </p:spPr>
        <p:txBody>
          <a:bodyPr>
            <a:normAutofit fontScale="85000" lnSpcReduction="1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Il vostro distributore sa cos'è un conflitto di interessi?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Il vostro distributore è a conoscenza di eventuali conflitti di interesse con i propri clienti o con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Il vostro distributore forma i suoi dipendenti e sub-distributori sui conflitti di interesse?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Il vostro distributore ha informato Medtronic di eventuali conflitti di interesse effettivi o potenziali?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Il vostro distributore è a conoscenza della linea di assistenza Medtronic "Voice Your Concern Line"?</a:t>
            </a:r>
          </a:p>
          <a:p>
            <a:endParaRPr lang="en-US" sz="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108075"/>
            <a:ext cx="3997588" cy="461665"/>
          </a:xfrm>
        </p:spPr>
        <p:txBody>
          <a:bodyPr/>
          <a:lstStyle/>
          <a:p>
            <a:r>
              <a:rPr lang="it" dirty="0"/>
              <a:t>Materiali di riferimento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698216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Cosa fare e cosa non fare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Dichiarazione di conflitto di interessi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Modulo di partecipazione alla formazione dei dipendenti del distributore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it" sz="1600" u="sng" dirty="0">
                <a:cs typeface="Effra"/>
              </a:rPr>
              <a:t>www.voiceyourconcernline.com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  <a:p>
            <a:pPr>
              <a:lnSpc>
                <a:spcPts val="1583"/>
              </a:lnSpc>
            </a:pPr>
            <a:r>
              <a:rPr lang="it" sz="1600" dirty="0">
                <a:cs typeface="Arial" panose="020B0604020202020204" pitchFamily="34" charset="0"/>
              </a:rPr>
              <a:t> Accedi a tutti </a:t>
            </a:r>
            <a:r>
              <a:rPr lang="it" sz="1600" dirty="0">
                <a:cs typeface="Arial" panose="020B0604020202020204" pitchFamily="34" charset="0"/>
                <a:hlinkClick r:id="rId3"/>
              </a:rPr>
              <a:t>qui</a:t>
            </a:r>
            <a:r>
              <a:rPr lang="it" sz="1600" dirty="0">
                <a:cs typeface="Arial" panose="020B0604020202020204" pitchFamily="34" charset="0"/>
              </a:rPr>
              <a:t>.</a:t>
            </a:r>
            <a:endParaRPr lang="en-US" sz="1600" dirty="0"/>
          </a:p>
          <a:p>
            <a:pPr>
              <a:lnSpc>
                <a:spcPts val="1583"/>
              </a:lnSpc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5933" y="6426611"/>
            <a:ext cx="8770938" cy="128177"/>
          </a:xfrm>
        </p:spPr>
        <p:txBody>
          <a:bodyPr/>
          <a:lstStyle/>
          <a:p>
            <a:pPr defTabSz="380985"/>
            <a:r>
              <a:rPr lang="it" dirty="0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293316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10295"/>
          </a:xfrm>
        </p:spPr>
        <p:txBody>
          <a:bodyPr/>
          <a:lstStyle/>
          <a:p>
            <a:r>
              <a:rPr lang="it"/>
              <a:t>Considerazioni finali</a:t>
            </a:r>
            <a:br>
              <a:rPr lang="en-US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8258" y="6389678"/>
            <a:ext cx="8770938" cy="128240"/>
          </a:xfrm>
        </p:spPr>
        <p:txBody>
          <a:bodyPr/>
          <a:lstStyle/>
          <a:p>
            <a:r>
              <a:rPr lang="it"/>
              <a:t>Presentazione della conformità dei distributori - Giugno 2023 - Pubblico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77C3ECA-7A40-47CB-8B31-6210FD16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075" y="990947"/>
            <a:ext cx="4324276" cy="433965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wrap="square" lIns="152400" tIns="76200" rIns="152400" bIns="76200">
            <a:spAutoFit/>
          </a:bodyPr>
          <a:lstStyle/>
          <a:p>
            <a:pPr algn="ctr" defTabSz="380751"/>
            <a:r>
              <a:rPr lang="it" sz="1600" b="1" dirty="0">
                <a:solidFill>
                  <a:schemeClr val="bg1"/>
                </a:solidFill>
              </a:rPr>
              <a:t>LA NOSTRA PARTNERSHIP È IMPORTANTE PER NOI</a:t>
            </a:r>
          </a:p>
          <a:p>
            <a:pPr algn="ctr"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it" sz="1600" dirty="0">
                <a:solidFill>
                  <a:schemeClr val="bg1"/>
                </a:solidFill>
              </a:rPr>
              <a:t>In qualità di leader globale nella tecnologia, nei servizi e nelle soluzioni mediche, Medtronic si impegna a mantenere i più elevati standard di integrità in tutte le pratiche aziendali. </a:t>
            </a:r>
          </a:p>
          <a:p>
            <a:pPr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it" sz="1600" dirty="0">
                <a:solidFill>
                  <a:schemeClr val="bg1"/>
                </a:solidFill>
              </a:rPr>
              <a:t>In qualità di nostro partner, nel soddisfare le esigenze sanitarie dei nostri clienti, siamo certi che condividiate i nostri obiettivi di conformità e integrità.</a:t>
            </a:r>
          </a:p>
          <a:p>
            <a:pPr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it" sz="1600" dirty="0">
                <a:solidFill>
                  <a:schemeClr val="bg1"/>
                </a:solidFill>
              </a:rPr>
              <a:t>Il vostro sostegno a questo programma e la vostra continua collaborazione sono apprezzati.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96271-BA07-4AD9-822F-0A7D253037EC}"/>
              </a:ext>
            </a:extLst>
          </p:cNvPr>
          <p:cNvSpPr/>
          <p:nvPr/>
        </p:nvSpPr>
        <p:spPr>
          <a:xfrm>
            <a:off x="381000" y="960815"/>
            <a:ext cx="4924425" cy="5078433"/>
          </a:xfrm>
          <a:prstGeom prst="rect">
            <a:avLst/>
          </a:prstGeom>
        </p:spPr>
        <p:txBody>
          <a:bodyPr wrap="square" lIns="63493" tIns="31746" rIns="63493" bIns="31746">
            <a:spAutoFit/>
          </a:bodyPr>
          <a:lstStyle/>
          <a:p>
            <a:r>
              <a:rPr lang="it" sz="1500" b="1" dirty="0">
                <a:solidFill>
                  <a:schemeClr val="tx2"/>
                </a:solidFill>
              </a:rPr>
              <a:t>IL VOSTRO CONTATTO MEDTRONIC PER LA CONFORMITÀ</a:t>
            </a:r>
          </a:p>
          <a:p>
            <a:endParaRPr lang="en-US" sz="1500" b="1" dirty="0"/>
          </a:p>
          <a:p>
            <a:r>
              <a:rPr lang="it" sz="1500" dirty="0"/>
              <a:t>[Nome DRO]</a:t>
            </a:r>
          </a:p>
          <a:p>
            <a:r>
              <a:rPr lang="it" sz="1500" dirty="0"/>
              <a:t>[Titolo DRO]</a:t>
            </a:r>
          </a:p>
          <a:p>
            <a:r>
              <a:rPr lang="it" sz="1500" dirty="0">
                <a:solidFill>
                  <a:srgbClr val="FFFFFF"/>
                </a:solidFill>
              </a:rPr>
              <a:t>[Indirizzo e-mail DRO]</a:t>
            </a:r>
          </a:p>
          <a:p>
            <a:endParaRPr lang="en-US" sz="1417" dirty="0">
              <a:solidFill>
                <a:srgbClr val="FFFFFF"/>
              </a:solidFill>
            </a:endParaRPr>
          </a:p>
          <a:p>
            <a:endParaRPr lang="en-US" sz="1417" dirty="0">
              <a:solidFill>
                <a:srgbClr val="FFFFFF"/>
              </a:solidFill>
            </a:endParaRPr>
          </a:p>
          <a:p>
            <a:pPr lvl="0"/>
            <a:r>
              <a:rPr lang="it" sz="1500" b="1" dirty="0">
                <a:solidFill>
                  <a:schemeClr val="tx2"/>
                </a:solidFill>
              </a:rPr>
              <a:t>SEGNALAZIONE DI UN PROBLEMA</a:t>
            </a:r>
          </a:p>
          <a:p>
            <a:pPr lvl="0"/>
            <a:endParaRPr lang="en-GB" sz="1333" dirty="0"/>
          </a:p>
          <a:p>
            <a:pPr lvl="0"/>
            <a:r>
              <a:rPr lang="it" sz="1500" dirty="0"/>
              <a:t>I dipendenti del distributore devono segnalare qualsiasi condotta relativa a Medtronic che ritengano sia in violazione dei regolamenti o delle leggi tramite la loro dirigenza, la Hotline Medtronic (VOICE YOUR CONCERN Line) e Medtronic Legal o Channel Compliance.</a:t>
            </a:r>
          </a:p>
          <a:p>
            <a:endParaRPr lang="en-GB" sz="1500" dirty="0"/>
          </a:p>
          <a:p>
            <a:r>
              <a:rPr lang="it" sz="1500" dirty="0"/>
              <a:t>Sito web e linea di assistenza "Voice Your Concern Line":</a:t>
            </a:r>
          </a:p>
          <a:p>
            <a:r>
              <a:rPr lang="it" sz="1500" dirty="0"/>
              <a:t>Numero verde: +1.800.488.3125</a:t>
            </a:r>
          </a:p>
          <a:p>
            <a:r>
              <a:rPr lang="it" sz="1500" u="sng" dirty="0">
                <a:hlinkClick r:id="rId2"/>
              </a:rPr>
              <a:t>www.voiceyourconcernline.com</a:t>
            </a:r>
            <a:endParaRPr lang="en-GB" sz="1500" dirty="0"/>
          </a:p>
          <a:p>
            <a:endParaRPr lang="en-US" sz="1417" dirty="0">
              <a:solidFill>
                <a:srgbClr val="FFFFFF"/>
              </a:solidFill>
            </a:endParaRPr>
          </a:p>
        </p:txBody>
      </p:sp>
      <p:pic>
        <p:nvPicPr>
          <p:cNvPr id="2" name="Picture 1" descr="Un'immagine contenente il collare&#10;&#10;Descrizione generata automaticamente">
            <a:extLst>
              <a:ext uri="{FF2B5EF4-FFF2-40B4-BE49-F238E27FC236}">
                <a16:creationId xmlns:a16="http://schemas.microsoft.com/office/drawing/2014/main" id="{C2E01234-67D1-D1CE-C3D5-68CB0576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243" y="1549112"/>
            <a:ext cx="1993388" cy="2651760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6091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86" y="184349"/>
            <a:ext cx="11430000" cy="610295"/>
          </a:xfrm>
        </p:spPr>
        <p:txBody>
          <a:bodyPr/>
          <a:lstStyle/>
          <a:p>
            <a:r>
              <a:rPr lang="it" dirty="0"/>
              <a:t>Contatti per la conformità del canale globale</a:t>
            </a:r>
            <a:br>
              <a:rPr lang="en-US" dirty="0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"/>
              <a:t>Presentazione della conformità dei distributori - Giugno 2023 - Pubblico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317142-5DBB-2861-CF85-EC6DC3E4B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36482"/>
              </p:ext>
            </p:extLst>
          </p:nvPr>
        </p:nvGraphicFramePr>
        <p:xfrm>
          <a:off x="171489" y="557759"/>
          <a:ext cx="7229436" cy="6115892"/>
        </p:xfrm>
        <a:graphic>
          <a:graphicData uri="http://schemas.openxmlformats.org/drawingml/2006/table">
            <a:tbl>
              <a:tblPr firstRow="1" firstCol="1" bandRow="1"/>
              <a:tblGrid>
                <a:gridCol w="35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269">
                <a:tc gridSpan="2"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RESPONSABILE DEL PROGRAMMA GLOBALE</a:t>
                      </a: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Philippa Montgomerie, VP, Ethics &amp; Compliance Officer, Global Regions / Global Legal</a:t>
                      </a: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philippa.montgomerie@medtronic.com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26487"/>
                  </a:ext>
                </a:extLst>
              </a:tr>
              <a:tr h="1776539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EMEA (EMEA)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 Ivanenko, responsabile regionale (Mosca, Russia) </a:t>
                      </a:r>
                      <a:r>
                        <a:rPr lang="it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vera.ivanenko@medtronic.com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Abigail Martinez (Lussemburgo)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m.guadalupe.abigail.martinez@medtronic.com</a:t>
                      </a:r>
                      <a:endParaRPr lang="it-IT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Walid Fahim (Dubai, Emirati Arabi Uniti)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walid.fahim@medtronic.com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AMERICHE (ALTAM)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Hector Romero, Responsabile regionale (Città del Messico, Messico)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hector.romero@medtronic.com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423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 PACIFICO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Jac Lim, Responsabile regionale (Singapore)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u="sng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jac.lim@medtronic.com</a:t>
                      </a:r>
                      <a:endParaRPr lang="en-US" sz="1100" u="sng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Nobuaki Tanaka (Tokyo, Giappone)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nobuaki.tanaka@medtronic.com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Yann Shuang Lee, (Singapore)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yann.shuang.lee@medtronic.com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 CINA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Jing Zhao, Responsabile regionale (Shanghai, Repubblica Popolare Cinese)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jing.zhao2@medtronic.com</a:t>
                      </a:r>
                      <a:endParaRPr lang="en-US" sz="1100" b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Gemma Chen, Specialista di conformità (Shanghai, Repubblica Popolare Cinese)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gemma.chen2@medtronic.com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Vera Wu, Associate Compliance Specialist (Shanghai, Repubblica Popolare Cinese)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3"/>
                        </a:rPr>
                        <a:t>vera.wu@medtronic.com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Eff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Wenjin Li, Conformità (Shanghai, Repubblica Popolare Cinese)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4"/>
                        </a:rPr>
                        <a:t>wenjin.li@medtronic.com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1C1996-152A-9BE9-12A9-2AFE8A55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41184"/>
              </p:ext>
            </p:extLst>
          </p:nvPr>
        </p:nvGraphicFramePr>
        <p:xfrm>
          <a:off x="7660055" y="557759"/>
          <a:ext cx="4147931" cy="6115892"/>
        </p:xfrm>
        <a:graphic>
          <a:graphicData uri="http://schemas.openxmlformats.org/drawingml/2006/table">
            <a:tbl>
              <a:tblPr firstRow="1" firstCol="1" bandRow="1"/>
              <a:tblGrid>
                <a:gridCol w="414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5892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PROGRAMMA DI CONFORMITÀ GLOBALE </a:t>
                      </a: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SQUADRA CENTRALE</a:t>
                      </a:r>
                    </a:p>
                    <a:p>
                      <a:pPr lvl="0" algn="ctr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Paola Samaniego, Sr. Compliance Program Manager (Lima, Perù)</a:t>
                      </a:r>
                    </a:p>
                    <a:p>
                      <a:pPr lvl="0"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5"/>
                        </a:rPr>
                        <a:t>paola.samaniego@medtronic.com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Lali Mesanza, Senior Compliance Program Manager (Barcellona, Spagna)</a:t>
                      </a:r>
                    </a:p>
                    <a:p>
                      <a:pPr lvl="0"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6"/>
                        </a:rPr>
                        <a:t>eulalia.mesanza.costa@medtronic.com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George Deden, Responsabile del programma di conformità (Minneapolis, MN, USA)</a:t>
                      </a:r>
                    </a:p>
                    <a:p>
                      <a:pPr algn="l"/>
                      <a:r>
                        <a:rPr lang="it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7"/>
                        </a:rPr>
                        <a:t>george.c.deden@medtronic.com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B3C10-8D23-4FAE-B600-3DA09ECE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884749"/>
            <a:ext cx="11002698" cy="1138773"/>
          </a:xfrm>
        </p:spPr>
        <p:txBody>
          <a:bodyPr anchor="ctr"/>
          <a:lstStyle/>
          <a:p>
            <a:r>
              <a:rPr lang="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52330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ED48-EF29-4D4A-8196-C143FA05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/>
              <a:t>Agenda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905B49-3A94-43E1-A519-A1AC3E53B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32669"/>
              </p:ext>
            </p:extLst>
          </p:nvPr>
        </p:nvGraphicFramePr>
        <p:xfrm>
          <a:off x="593660" y="1662905"/>
          <a:ext cx="11002363" cy="290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848">
                  <a:extLst>
                    <a:ext uri="{9D8B030D-6E8A-4147-A177-3AD203B41FA5}">
                      <a16:colId xmlns:a16="http://schemas.microsoft.com/office/drawing/2014/main" val="3720048123"/>
                    </a:ext>
                  </a:extLst>
                </a:gridCol>
                <a:gridCol w="10303515">
                  <a:extLst>
                    <a:ext uri="{9D8B030D-6E8A-4147-A177-3AD203B41FA5}">
                      <a16:colId xmlns:a16="http://schemas.microsoft.com/office/drawing/2014/main" val="383269663"/>
                    </a:ext>
                  </a:extLst>
                </a:gridCol>
              </a:tblGrid>
              <a:tr h="991518">
                <a:tc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it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800" b="0" dirty="0">
                          <a:solidFill>
                            <a:schemeClr val="tx1"/>
                          </a:solidFill>
                        </a:rPr>
                        <a:t>Messaggio di Tara Schewchuk, VP e Chief Ethics &amp; Compliance Officer 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861046"/>
                  </a:ext>
                </a:extLst>
              </a:tr>
              <a:tr h="109095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dirty="0">
                          <a:solidFill>
                            <a:schemeClr val="tx1"/>
                          </a:solidFill>
                        </a:rPr>
                        <a:t>Requisiti di conformità Medtronic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46154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dirty="0">
                          <a:solidFill>
                            <a:schemeClr val="tx1"/>
                          </a:solidFill>
                        </a:rPr>
                        <a:t>Considerazioni finali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8201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96D9-641A-4EF9-B724-0C7A431E1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it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33107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DFA24-CAAB-4668-98EA-C0E411AB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5525" y="1023560"/>
            <a:ext cx="4762500" cy="4762500"/>
          </a:xfrm>
          <a:prstGeom prst="ellipse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F2DB0-AE1A-411D-8DFE-4F8F73BF18F1}"/>
              </a:ext>
            </a:extLst>
          </p:cNvPr>
          <p:cNvSpPr txBox="1">
            <a:spLocks/>
          </p:cNvSpPr>
          <p:nvPr/>
        </p:nvSpPr>
        <p:spPr>
          <a:xfrm>
            <a:off x="4472296" y="1214873"/>
            <a:ext cx="7256198" cy="415498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029">
              <a:lnSpc>
                <a:spcPct val="100000"/>
              </a:lnSpc>
            </a:pPr>
            <a:r>
              <a:rPr lang="it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"Medtronic è riconosciuta come un'azienda etica e conforme che promuove l'integrità e le pratiche etiche ovunque operiamo.  I partner commerciali come te sono parte integrante di una strategia aziendale sostenibile che rispetta tutte le leggi e i regolamenti internazionali applicabili, le leggi locali anticorruzione, i codici di condotta del settore e il nostro codice etico.  Ci impegniamo a continuare a migliorare la nostra posizione di integrità e pratiche etiche attraverso solide partnership commerciali. </a:t>
            </a:r>
          </a:p>
          <a:p>
            <a:pPr algn="just" defTabSz="457029">
              <a:lnSpc>
                <a:spcPct val="100000"/>
              </a:lnSpc>
            </a:pPr>
            <a:endParaRPr lang="en-US" sz="2000" b="0" cap="none" dirty="0">
              <a:solidFill>
                <a:srgbClr val="4A7DFF"/>
              </a:solidFill>
              <a:latin typeface="Avenir Next World"/>
              <a:cs typeface="Effra"/>
            </a:endParaRPr>
          </a:p>
          <a:p>
            <a:pPr algn="just" defTabSz="457029">
              <a:lnSpc>
                <a:spcPct val="100000"/>
              </a:lnSpc>
            </a:pPr>
            <a:r>
              <a:rPr lang="it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Grazie per il tuo sostegno in questa importante iniziativa."</a:t>
            </a:r>
          </a:p>
          <a:p>
            <a:pPr defTabSz="457029">
              <a:lnSpc>
                <a:spcPct val="100000"/>
              </a:lnSpc>
            </a:pPr>
            <a:endParaRPr lang="en-US" sz="5000" b="0" cap="none" dirty="0">
              <a:solidFill>
                <a:srgbClr val="4A7DFF"/>
              </a:solidFill>
              <a:latin typeface="Avenir Next World"/>
              <a:cs typeface="Effra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B1EE31-CAA7-4D7F-8BF4-49AAFA832FF8}"/>
              </a:ext>
            </a:extLst>
          </p:cNvPr>
          <p:cNvSpPr txBox="1">
            <a:spLocks/>
          </p:cNvSpPr>
          <p:nvPr/>
        </p:nvSpPr>
        <p:spPr>
          <a:xfrm>
            <a:off x="4472296" y="5062080"/>
            <a:ext cx="725619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ct val="100000"/>
              </a:lnSpc>
            </a:pPr>
            <a:r>
              <a:rPr lang="it" sz="2000" b="0" spc="67" dirty="0">
                <a:solidFill>
                  <a:srgbClr val="FFFFFF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rPr>
              <a:t>Tara Shewchuk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A41C4-1A73-4FC8-97FC-9072EBBA05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380985"/>
            <a:r>
              <a:rPr lang="it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378D23-ABD9-02CF-1EB3-94F6D7CCD5F8}"/>
              </a:ext>
            </a:extLst>
          </p:cNvPr>
          <p:cNvSpPr txBox="1">
            <a:spLocks/>
          </p:cNvSpPr>
          <p:nvPr/>
        </p:nvSpPr>
        <p:spPr>
          <a:xfrm>
            <a:off x="381000" y="350520"/>
            <a:ext cx="11430000" cy="322401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33" b="0" kern="1200" dirty="0">
                <a:solidFill>
                  <a:schemeClr val="tx1"/>
                </a:solidFill>
                <a:latin typeface="+mj-lt"/>
                <a:ea typeface="+mj-ea"/>
                <a:cs typeface="Avenir Next World" panose="020B0503020202020204" pitchFamily="34" charset="0"/>
              </a:defRPr>
            </a:lvl1pPr>
          </a:lstStyle>
          <a:p>
            <a:r>
              <a:rPr lang="it" dirty="0"/>
              <a:t>Messaggio del Chief Ethics &amp; Compliance Officer</a:t>
            </a:r>
            <a:endParaRPr lang="en-US" dirty="0">
              <a:latin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EE5FB6-F813-40B3-ACEA-E56E92D7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330642"/>
            <a:ext cx="11002698" cy="2246769"/>
          </a:xfrm>
        </p:spPr>
        <p:txBody>
          <a:bodyPr/>
          <a:lstStyle/>
          <a:p>
            <a:r>
              <a:rPr lang="it" dirty="0"/>
              <a:t>I nostri requisiti di conformità</a:t>
            </a:r>
          </a:p>
        </p:txBody>
      </p:sp>
    </p:spTree>
    <p:extLst>
      <p:ext uri="{BB962C8B-B14F-4D97-AF65-F5344CB8AC3E}">
        <p14:creationId xmlns:p14="http://schemas.microsoft.com/office/powerpoint/2010/main" val="40849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it" dirty="0"/>
              <a:t>Leader responsabile della conformità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3563388"/>
          </a:xfrm>
        </p:spPr>
        <p:txBody>
          <a:bodyPr wrap="square" anchor="t">
            <a:normAutofit/>
          </a:bodyPr>
          <a:lstStyle/>
          <a:p>
            <a:r>
              <a:rPr lang="it"/>
              <a:t>Elementi chiave\</a:t>
            </a:r>
            <a:endParaRPr lang="i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 lnSpcReduction="10000"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it" altLang="en-US" dirty="0"/>
              <a:t>Le responsabilità del ruolo sono le seguenti:</a:t>
            </a:r>
            <a:endParaRPr lang="en-US" altLang="en-US" dirty="0"/>
          </a:p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it" altLang="en-US" sz="1667" dirty="0"/>
              <a:t>Attuazione e supervisione degli obblighi di conformità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it" altLang="en-US" sz="1667" dirty="0"/>
              <a:t>Punto di contatto con i dipendenti interni e Medtronic 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it" altLang="en-US" sz="1667" dirty="0"/>
              <a:t>Questo ruolo può essere in aggiunta ad altre responsabilità (ad esempio: Consulente legale; Responsabile delle risorse umane o delle finanze)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it" altLang="en-US" sz="1667" dirty="0"/>
              <a:t>Garantire un'anzianità appropriata</a:t>
            </a: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8193" y="1291402"/>
            <a:ext cx="3512344" cy="461665"/>
          </a:xfrm>
        </p:spPr>
        <p:txBody>
          <a:bodyPr wrap="square" anchor="t">
            <a:normAutofit fontScale="92500"/>
          </a:bodyPr>
          <a:lstStyle/>
          <a:p>
            <a:r>
              <a:rPr lang="it" dirty="0"/>
              <a:t>Punti da considerare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98193" y="2251953"/>
            <a:ext cx="3507052" cy="4136558"/>
          </a:xfrm>
        </p:spPr>
        <p:txBody>
          <a:bodyPr>
            <a:normAutofit/>
          </a:bodyPr>
          <a:lstStyle/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" dirty="0"/>
              <a:t>Il vostro distributore ha designato una persona senior che ricoprirà il ruolo di Responsible Compliance?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" dirty="0"/>
              <a:t>Questa persona ha familiarità con gli obblighi di conformità e qualità previsti dall'accordo? 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" dirty="0"/>
              <a:t>Questa persona si tiene aggiornata sulle modifiche ai requisiti di conformità?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29A65-8E23-DA61-63B8-C37155A6F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688" y="1291402"/>
            <a:ext cx="3507052" cy="4136558"/>
          </a:xfrm>
          <a:prstGeom prst="ellipse">
            <a:avLst/>
          </a:prstGeom>
          <a:ln w="63500" cap="rnd">
            <a:solidFill>
              <a:schemeClr val="bg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it"/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135639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82412"/>
          </a:xfrm>
        </p:spPr>
        <p:txBody>
          <a:bodyPr/>
          <a:lstStyle/>
          <a:p>
            <a:r>
              <a:rPr lang="it" sz="2800" dirty="0"/>
              <a:t>Requisiti di conformità</a:t>
            </a: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"/>
              <a:t>Presentazione della conformità dei distributori - Giugno 2023 - Pubblico</a:t>
            </a:r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DC8B312-AF35-4EDC-82F2-150C7D42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225635"/>
              </p:ext>
            </p:extLst>
          </p:nvPr>
        </p:nvGraphicFramePr>
        <p:xfrm>
          <a:off x="281497" y="1283553"/>
          <a:ext cx="11637508" cy="452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162">
                  <a:extLst>
                    <a:ext uri="{9D8B030D-6E8A-4147-A177-3AD203B41FA5}">
                      <a16:colId xmlns:a16="http://schemas.microsoft.com/office/drawing/2014/main" val="2937325671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1653176357"/>
                    </a:ext>
                  </a:extLst>
                </a:gridCol>
              </a:tblGrid>
              <a:tr h="1492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RESPONSABILE DELLA CONFORMITÀ E DEI REGOLAMENTI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FORMAZIONE SULLA CONFORMITÀ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spc="-10" baseline="0" dirty="0">
                          <a:solidFill>
                            <a:schemeClr val="bg1"/>
                          </a:solidFill>
                          <a:latin typeface="+mn-lt"/>
                        </a:rPr>
                        <a:t>SUB-DISTRIBUTORI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LIBRI CONTABILI E DOCUMENTI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SEGNALAZIONE DI PROBLEMI DI QUALITÀ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CONFLITTI DI INTERESSE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856"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nominerà un funzionario senior che assumerà il ruolo di responsabile della conformità.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adotterà e manterrà una politica di conformità, sostanzialmente equivalente al modello di Codice di Condotta di Medtronic.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deve garantire che tutti i suoi dipendenti o sub-distributori che interagiscono, o supportano l'interazione, con i clienti seguano una formazione sulla conformità.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deve informare Medtronic dell'uso o dell'intenzione di utilizzare sub-distributori che commercializzano prodotti Medtronic, eseguire la due diligence e formarli sui requisiti Medtronic.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deve mantenere una documentazione completa e accurata  di tutte le operazioni. 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dovrà presentare a Medtronic, per iscritto o in altra forma specificata da Medtronic, l’inventario dei prodotti e un  report sulle vendite del mercato di competenza per  unità di prodotto.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deve rispettare tutti i requisiti normativi e di qualità stabiliti dalle leggi applicabili.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000" dirty="0">
                          <a:solidFill>
                            <a:schemeClr val="bg1"/>
                          </a:solidFill>
                          <a:latin typeface="+mn-lt"/>
                        </a:rPr>
                        <a:t>Il Distributore deve comunicare ed evitare apparenti conflitti di interesse con i propri clienti o con Medtronic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09727-12C7-EE13-78C0-CE252BEECCB7}"/>
              </a:ext>
            </a:extLst>
          </p:cNvPr>
          <p:cNvSpPr txBox="1">
            <a:spLocks/>
          </p:cNvSpPr>
          <p:nvPr/>
        </p:nvSpPr>
        <p:spPr>
          <a:xfrm>
            <a:off x="380998" y="799157"/>
            <a:ext cx="11144252" cy="369332"/>
          </a:xfrm>
          <a:prstGeom prst="rect">
            <a:avLst/>
          </a:prstGeom>
        </p:spPr>
        <p:txBody>
          <a:bodyPr vert="horz" lIns="0" tIns="0" rIns="18288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" sz="2000" dirty="0"/>
              <a:t>Una veloce panoramica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1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D2F7BE-C240-3C6F-EDB3-5ECCBC94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83" y="842251"/>
            <a:ext cx="10063191" cy="539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it" dirty="0"/>
              <a:t>Regolamento di conformità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 wrap="square" anchor="t">
            <a:normAutofit/>
          </a:bodyPr>
          <a:lstStyle/>
          <a:p>
            <a:r>
              <a:rPr lang="it" dirty="0"/>
              <a:t>Elementi chiave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82" y="2205684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Scritto e comunicato ai dipendenti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Deve riguardare le seguenti aree: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Pasti e ospitalità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Donazioni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Contratti di consulenza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Formazione professionale sanitaria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Offerte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Campioni e merci gratuite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Regali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Conflitti di interesse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Utilizzo di sub-distributori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Codici di settore internazionali o locali da rispettare</a:t>
            </a:r>
            <a:endParaRPr lang="en-US" sz="1800" dirty="0">
              <a:latin typeface="Effra"/>
              <a:cs typeface="Effra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3762" y="1270000"/>
            <a:ext cx="3660509" cy="461665"/>
          </a:xfrm>
        </p:spPr>
        <p:txBody>
          <a:bodyPr wrap="square" anchor="t">
            <a:normAutofit/>
          </a:bodyPr>
          <a:lstStyle/>
          <a:p>
            <a:r>
              <a:rPr lang="it" dirty="0"/>
              <a:t>Punti da considerare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491" y="2159414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800" dirty="0">
                <a:cs typeface="Arial" panose="020B0604020202020204" pitchFamily="34" charset="0"/>
              </a:rPr>
              <a:t>Il vostro distributore ha adottato un Codice di Condotta, sia il modello di Codice fornito nel nostro sito web, che uno sostanzialmente equivalente?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800" dirty="0">
                <a:cs typeface="Arial" panose="020B0604020202020204" pitchFamily="34" charset="0"/>
              </a:rPr>
              <a:t>Il codice, i suoi limiti e le sue regole sono stati comunicati ai dipendenti e agli agenti del distributore che vendono i prodotti Medtronic?</a:t>
            </a:r>
            <a:endParaRPr lang="en-US" sz="1800" dirty="0">
              <a:latin typeface="Effra"/>
              <a:cs typeface="Effra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it"/>
              <a:t>Presentazione della conformità dei distributori - Giugno 2023 - Pubblico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C4EFEEE-7C53-1A57-309F-DC663DA3DD85}"/>
              </a:ext>
            </a:extLst>
          </p:cNvPr>
          <p:cNvSpPr txBox="1">
            <a:spLocks/>
          </p:cNvSpPr>
          <p:nvPr/>
        </p:nvSpPr>
        <p:spPr>
          <a:xfrm>
            <a:off x="8240050" y="1293135"/>
            <a:ext cx="3512344" cy="46166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 fontScale="85000" lnSpcReduction="10000"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" dirty="0"/>
              <a:t>Materiali di riferimento</a:t>
            </a:r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5242EECC-B1EC-6093-E1C5-BC169CCF3755}"/>
              </a:ext>
            </a:extLst>
          </p:cNvPr>
          <p:cNvSpPr txBox="1">
            <a:spLocks/>
          </p:cNvSpPr>
          <p:nvPr/>
        </p:nvSpPr>
        <p:spPr>
          <a:xfrm>
            <a:off x="8245342" y="2224263"/>
            <a:ext cx="3507052" cy="4136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800" dirty="0">
                <a:cs typeface="Arial" panose="020B0604020202020204" pitchFamily="34" charset="0"/>
              </a:rPr>
              <a:t>Esempio di Codice di condotta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800" dirty="0">
                <a:cs typeface="Arial" panose="020B0604020202020204" pitchFamily="34" charset="0"/>
              </a:rPr>
              <a:t>Cosa fare e cosa non fare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800" dirty="0">
                <a:cs typeface="Arial" panose="020B0604020202020204" pitchFamily="34" charset="0"/>
              </a:rPr>
              <a:t>Modulo di partecipazione alla formazione dei dipendenti del distributore</a:t>
            </a:r>
          </a:p>
          <a:p>
            <a:pPr>
              <a:lnSpc>
                <a:spcPts val="2333"/>
              </a:lnSpc>
            </a:pP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ts val="2333"/>
              </a:lnSpc>
            </a:pPr>
            <a:r>
              <a:rPr lang="it" sz="1800" dirty="0">
                <a:cs typeface="Arial" panose="020B0604020202020204" pitchFamily="34" charset="0"/>
              </a:rPr>
              <a:t> Accedi a tutti </a:t>
            </a:r>
            <a:r>
              <a:rPr lang="it" sz="1800" dirty="0">
                <a:cs typeface="Arial" panose="020B0604020202020204" pitchFamily="34" charset="0"/>
                <a:hlinkClick r:id="rId3"/>
              </a:rPr>
              <a:t>qui</a:t>
            </a:r>
            <a:r>
              <a:rPr lang="it" sz="1800" dirty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1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 dirty="0"/>
              <a:t>Formazione sulla conformità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/>
          <a:lstStyle/>
          <a:p>
            <a:r>
              <a:rPr lang="it" dirty="0"/>
              <a:t>Elementi chiave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Formazione da parte di Medtronic o dell’associazione designata, o formazione organizzata dal distributore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Medtronic può facilitare l'accesso alle risorse di formazione sulla conformità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Contenuti forniti da Medtronic o dall’associazione designata a sua discrezione, o equivalenti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Conservare i registri e le copie del contenuto della formazione.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0" y="1270000"/>
            <a:ext cx="3660509" cy="461665"/>
          </a:xfrm>
        </p:spPr>
        <p:txBody>
          <a:bodyPr/>
          <a:lstStyle/>
          <a:p>
            <a:r>
              <a:rPr lang="it" dirty="0"/>
              <a:t>Punti da considerare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responsabile della conformità del vostro distributore ha partecipato a un corso di formazione sulla conformità organizzato da Medtronic?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fornito formazione sulla conformità ai suoi dipendenti e sub distributori?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contenuto della formazione fornita è quello di Medtronic o simile?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conserva un registro scritto di quali dipendenti o sub-distributori sono stati formati e quando sono stati formati?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270000"/>
            <a:ext cx="3988063" cy="461665"/>
          </a:xfrm>
        </p:spPr>
        <p:txBody>
          <a:bodyPr/>
          <a:lstStyle/>
          <a:p>
            <a:r>
              <a:rPr lang="it" dirty="0"/>
              <a:t>Materiali di riferimento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30142" y="1860141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Cosa fare e cosa non fare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1400" dirty="0">
                <a:cs typeface="Arial" panose="020B0604020202020204" pitchFamily="34" charset="0"/>
              </a:rPr>
              <a:t>Modulo di partecipazione alla formazione dei dipendenti del distributore</a:t>
            </a:r>
            <a:endParaRPr lang="en-US" sz="1400" dirty="0"/>
          </a:p>
          <a:p>
            <a:r>
              <a:rPr lang="en-US" sz="1400" dirty="0">
                <a:cs typeface="Arial" panose="020B0604020202020204" pitchFamily="34" charset="0"/>
              </a:rPr>
              <a:t>      </a:t>
            </a:r>
            <a:r>
              <a:rPr lang="it" sz="1400" dirty="0">
                <a:cs typeface="Arial" panose="020B0604020202020204" pitchFamily="34" charset="0"/>
              </a:rPr>
              <a:t>Accedi a tutti </a:t>
            </a:r>
            <a:r>
              <a:rPr lang="it" sz="1400" dirty="0">
                <a:cs typeface="Arial" panose="020B0604020202020204" pitchFamily="34" charset="0"/>
                <a:hlinkClick r:id="rId2"/>
              </a:rPr>
              <a:t>qui</a:t>
            </a:r>
            <a:r>
              <a:rPr lang="it" sz="1400" dirty="0">
                <a:cs typeface="Arial" panose="020B0604020202020204" pitchFamily="34" charset="0"/>
              </a:rPr>
              <a:t>.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it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07FDB1F-0EE1-CE6F-5D25-0DFC3B637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042870"/>
              </p:ext>
            </p:extLst>
          </p:nvPr>
        </p:nvGraphicFramePr>
        <p:xfrm>
          <a:off x="7382317" y="3864928"/>
          <a:ext cx="397764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45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001D5-D4CD-83AB-F94D-01B3B979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/>
          <a:stretch/>
        </p:blipFill>
        <p:spPr>
          <a:xfrm>
            <a:off x="2144183" y="989476"/>
            <a:ext cx="9740070" cy="5296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it" dirty="0"/>
              <a:t>Sub-distributori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/>
          <a:lstStyle/>
          <a:p>
            <a:r>
              <a:rPr lang="it" dirty="0"/>
              <a:t>Elementi chiave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 lnSpcReduction="100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Fornire a Medtronic il modulo compilato per la notifica sull'uso dei sub-distributori, se applicabile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I partner devono essere sottoposti a screening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Gli accordi scritti devono includere clausole di conformità e di audit nello stesso modo e standard dell'accordo con Medtronic.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Condividi il Codice di condotta dei distributori Medtronic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270000"/>
            <a:ext cx="3670034" cy="461665"/>
          </a:xfrm>
        </p:spPr>
        <p:txBody>
          <a:bodyPr/>
          <a:lstStyle/>
          <a:p>
            <a:r>
              <a:rPr lang="it" dirty="0"/>
              <a:t>Punti da considerare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si avvale di sub-distributori per vendere i prodotti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avvisato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conduce una due diligence per i sub-distributori per garantire che non presentino un rischio di corruzione? 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ha bisogno di un accordo scritto?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it" sz="5600" dirty="0">
                <a:cs typeface="Arial" panose="020B0604020202020204" pitchFamily="34" charset="0"/>
              </a:rPr>
              <a:t>Il vostro distributore garantisce che i sub-distributori rispettino tutti i nostri requisiti di conformità e qualità?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270000"/>
            <a:ext cx="4031419" cy="461665"/>
          </a:xfrm>
        </p:spPr>
        <p:txBody>
          <a:bodyPr/>
          <a:lstStyle/>
          <a:p>
            <a:r>
              <a:rPr lang="it" dirty="0"/>
              <a:t>Materiali di riferimento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860141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Notifica sull'utilizzo di sub-distributori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Controllo rapido della due diligence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Cosa fare e cosa non fare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600" dirty="0">
                <a:cs typeface="Effra"/>
              </a:rPr>
              <a:t>Esempio di Codice di condotta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it" sz="1600" dirty="0">
                <a:cs typeface="Arial" panose="020B0604020202020204" pitchFamily="34" charset="0"/>
              </a:rPr>
              <a:t> Accedi a tutti </a:t>
            </a:r>
            <a:r>
              <a:rPr lang="it" sz="1600" dirty="0">
                <a:cs typeface="Arial" panose="020B0604020202020204" pitchFamily="34" charset="0"/>
                <a:hlinkClick r:id="rId3"/>
              </a:rPr>
              <a:t>qui</a:t>
            </a:r>
            <a:r>
              <a:rPr lang="it" sz="1600" dirty="0">
                <a:cs typeface="Arial" panose="020B0604020202020204" pitchFamily="34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it">
                <a:solidFill>
                  <a:srgbClr val="FFFFFF"/>
                </a:solidFill>
                <a:latin typeface="Avenir Next World"/>
              </a:rPr>
              <a:t>Presentazione della conformità dei distributori - Giugno 2023 - Pubblico</a:t>
            </a:r>
          </a:p>
        </p:txBody>
      </p:sp>
    </p:spTree>
    <p:extLst>
      <p:ext uri="{BB962C8B-B14F-4D97-AF65-F5344CB8AC3E}">
        <p14:creationId xmlns:p14="http://schemas.microsoft.com/office/powerpoint/2010/main" val="2763767280"/>
      </p:ext>
    </p:extLst>
  </p:cSld>
  <p:clrMapOvr>
    <a:masterClrMapping/>
  </p:clrMapOvr>
</p:sld>
</file>

<file path=ppt/theme/theme1.xml><?xml version="1.0" encoding="utf-8"?>
<a:theme xmlns:a="http://schemas.openxmlformats.org/drawingml/2006/main" name="Medtronic Theme">
  <a:themeElements>
    <a:clrScheme name="Custom 16">
      <a:dk1>
        <a:srgbClr val="FFFFFF"/>
      </a:dk1>
      <a:lt1>
        <a:srgbClr val="140F4B"/>
      </a:lt1>
      <a:dk2>
        <a:srgbClr val="4A7DFF"/>
      </a:dk2>
      <a:lt2>
        <a:srgbClr val="F2F2F2"/>
      </a:lt2>
      <a:accent1>
        <a:srgbClr val="0FC9F7"/>
      </a:accent1>
      <a:accent2>
        <a:srgbClr val="00DCB9"/>
      </a:accent2>
      <a:accent3>
        <a:srgbClr val="7ECA2A"/>
      </a:accent3>
      <a:accent4>
        <a:srgbClr val="FFAD00"/>
      </a:accent4>
      <a:accent5>
        <a:srgbClr val="ED002A"/>
      </a:accent5>
      <a:accent6>
        <a:srgbClr val="E5057F"/>
      </a:accent6>
      <a:hlink>
        <a:srgbClr val="4A7DFF"/>
      </a:hlink>
      <a:folHlink>
        <a:srgbClr val="DD57D4"/>
      </a:folHlink>
    </a:clrScheme>
    <a:fontScheme name="medtronic">
      <a:majorFont>
        <a:latin typeface="Avenir Next World"/>
        <a:ea typeface=""/>
        <a:cs typeface=""/>
      </a:majorFont>
      <a:minorFont>
        <a:latin typeface="Avenir Next Wor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37160" tIns="137160" rIns="137160" bIns="13716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rple">
      <a:srgbClr val="C529BB"/>
    </a:custClr>
    <a:custClr name="Purple, Lighter 80%">
      <a:srgbClr val="F4C7F1"/>
    </a:custClr>
    <a:custClr name="Purple, Lighter 40%">
      <a:srgbClr val="E88FE2"/>
    </a:custClr>
    <a:custClr name="Purple, Lighter 60%">
      <a:srgbClr val="DD57D4"/>
    </a:custClr>
    <a:custClr name="Purple, Darker 25%">
      <a:srgbClr val="951F8D"/>
    </a:custClr>
    <a:custClr name="Purple, Darker 50%">
      <a:srgbClr val="63145E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avender">
      <a:srgbClr val="654BDD"/>
    </a:custClr>
    <a:custClr name="Lavender, Lighter 80%">
      <a:srgbClr val="D9D2F6"/>
    </a:custClr>
    <a:custClr name="Lavender, Lighter 40%">
      <a:srgbClr val="B2A5EE"/>
    </a:custClr>
    <a:custClr name="Lavender, Lighter 60%">
      <a:srgbClr val="8C78E5"/>
    </a:custClr>
    <a:custClr name="Lavender, Darker 25%">
      <a:srgbClr val="3F23BA"/>
    </a:custClr>
    <a:custClr name="Lavender, Darker 50%">
      <a:srgbClr val="2A18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own">
      <a:srgbClr val="7B4D35"/>
    </a:custClr>
    <a:custClr name="Brown, Lighter 80%">
      <a:srgbClr val="E6D1C5"/>
    </a:custClr>
    <a:custClr name="Brown, Lighter 40%">
      <a:srgbClr val="CDA28B"/>
    </a:custClr>
    <a:custClr name="Brown, Lighter 60%">
      <a:srgbClr val="B47451"/>
    </a:custClr>
    <a:custClr name="Brown, Darker 25%">
      <a:srgbClr val="5E3B28"/>
    </a:custClr>
    <a:custClr name="Brown, Darker 50%">
      <a:srgbClr val="3E271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oc-temp-dk-16x9" id="{A289735D-0657-4766-80C0-2BDDEBC4F5F8}" vid="{0B1AA363-71AA-4CB8-917C-2D057E6AB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B7FA62386AE4FB7E5DFFE9EE35B91" ma:contentTypeVersion="12" ma:contentTypeDescription="Create a new document." ma:contentTypeScope="" ma:versionID="7e44c0c6f57ffbd2fe9fd3b879f6fac3">
  <xsd:schema xmlns:xsd="http://www.w3.org/2001/XMLSchema" xmlns:xs="http://www.w3.org/2001/XMLSchema" xmlns:p="http://schemas.microsoft.com/office/2006/metadata/properties" xmlns:ns2="98860760-3cce-4d77-bd54-22ad93036db4" xmlns:ns3="47578a5c-4d94-43f6-816f-eb134293327a" targetNamespace="http://schemas.microsoft.com/office/2006/metadata/properties" ma:root="true" ma:fieldsID="7bfc29421a1bfd84ba5799d0047e10d8" ns2:_="" ns3:_="">
    <xsd:import namespace="98860760-3cce-4d77-bd54-22ad93036db4"/>
    <xsd:import namespace="47578a5c-4d94-43f6-816f-eb1342933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60760-3cce-4d77-bd54-22ad93036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dff84-a4da-460b-8613-303c0b90a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78a5c-4d94-43f6-816f-eb1342933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73114f-6f63-4652-8e33-ff0f0f8fcc40}" ma:internalName="TaxCatchAll" ma:showField="CatchAllData" ma:web="47578a5c-4d94-43f6-816f-eb1342933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578a5c-4d94-43f6-816f-eb134293327a">
      <UserInfo>
        <DisplayName/>
        <AccountId xsi:nil="true"/>
        <AccountType/>
      </UserInfo>
    </SharedWithUsers>
    <MediaLengthInSeconds xmlns="98860760-3cce-4d77-bd54-22ad93036db4" xsi:nil="true"/>
    <TaxCatchAll xmlns="47578a5c-4d94-43f6-816f-eb134293327a" xsi:nil="true"/>
    <lcf76f155ced4ddcb4097134ff3c332f xmlns="98860760-3cce-4d77-bd54-22ad93036db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AABCB-4503-4753-8218-74928A1D8C25}"/>
</file>

<file path=customXml/itemProps2.xml><?xml version="1.0" encoding="utf-8"?>
<ds:datastoreItem xmlns:ds="http://schemas.openxmlformats.org/officeDocument/2006/customXml" ds:itemID="{87ECAEFD-1119-4FC3-B3AA-0B410B649BC7}">
  <ds:schemaRefs>
    <ds:schemaRef ds:uri="47578a5c-4d94-43f6-816f-eb13429332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860760-3cce-4d77-bd54-22ad93036d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AF8415-00A8-4C76-A6E7-2445D2BC4D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2025</Words>
  <Application>Microsoft Office PowerPoint</Application>
  <PresentationFormat>Widescreen</PresentationFormat>
  <Paragraphs>252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Effra</vt:lpstr>
      <vt:lpstr>Calibri</vt:lpstr>
      <vt:lpstr>Avenir Next World Demi</vt:lpstr>
      <vt:lpstr>Effra Light</vt:lpstr>
      <vt:lpstr>Avenir Next World</vt:lpstr>
      <vt:lpstr>Avenir Next World Thin</vt:lpstr>
      <vt:lpstr>Wingdings</vt:lpstr>
      <vt:lpstr>Arial</vt:lpstr>
      <vt:lpstr>Medtronic Theme</vt:lpstr>
      <vt:lpstr>Presentazione Compliance per i distributori</vt:lpstr>
      <vt:lpstr>Agenda</vt:lpstr>
      <vt:lpstr>PowerPoint Presentation</vt:lpstr>
      <vt:lpstr>I nostri requisiti di conformità</vt:lpstr>
      <vt:lpstr>Leader responsabile della conformità</vt:lpstr>
      <vt:lpstr>Requisiti di conformità</vt:lpstr>
      <vt:lpstr>Regolamento di conformità</vt:lpstr>
      <vt:lpstr>Formazione sulla conformità</vt:lpstr>
      <vt:lpstr>Sub-distributori</vt:lpstr>
      <vt:lpstr>Libri contabili e documenti</vt:lpstr>
      <vt:lpstr>Considerazioni sulla qualità</vt:lpstr>
      <vt:lpstr>Conflitti di interesse</vt:lpstr>
      <vt:lpstr>Considerazioni finali </vt:lpstr>
      <vt:lpstr>Contatti per la conformità del canale globale 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della conformità del distributore</dc:title>
  <dc:creator>Samaniego, Paola</dc:creator>
  <cp:lastModifiedBy>Nardomarino, Ariella</cp:lastModifiedBy>
  <cp:revision>6</cp:revision>
  <dcterms:created xsi:type="dcterms:W3CDTF">2023-05-26T16:47:13Z</dcterms:created>
  <dcterms:modified xsi:type="dcterms:W3CDTF">2023-11-13T08:17:12Z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0x010100831B7FA62386AE4FB7E5DFFE9EE35B91</vt:lpwstr>
  </property>
  <property fmtid="{D5CDD505-2E9C-101B-9397-08002B2CF9AE}" pid="3" name="Order">
    <vt:r8>977400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